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300" r:id="rId4"/>
    <p:sldId id="293" r:id="rId5"/>
    <p:sldId id="294" r:id="rId6"/>
    <p:sldId id="303" r:id="rId7"/>
    <p:sldId id="264" r:id="rId8"/>
    <p:sldId id="289" r:id="rId9"/>
    <p:sldId id="279" r:id="rId10"/>
    <p:sldId id="301" r:id="rId11"/>
    <p:sldId id="265" r:id="rId12"/>
    <p:sldId id="271" r:id="rId13"/>
    <p:sldId id="272" r:id="rId14"/>
    <p:sldId id="302" r:id="rId15"/>
    <p:sldId id="296" r:id="rId16"/>
    <p:sldId id="297" r:id="rId17"/>
    <p:sldId id="259" r:id="rId18"/>
    <p:sldId id="298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2975" autoAdjust="0"/>
  </p:normalViewPr>
  <p:slideViewPr>
    <p:cSldViewPr>
      <p:cViewPr varScale="1">
        <p:scale>
          <a:sx n="79" d="100"/>
          <a:sy n="79" d="100"/>
        </p:scale>
        <p:origin x="-13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alex\XMT\results\triconnectivity\spaa_2012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alex\XMT\results\triconnectivity\spaa_2012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Serial (Core i7)</c:v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Sheet1!$A$3:$A$8</c:f>
              <c:strCache>
                <c:ptCount val="6"/>
                <c:pt idx="0">
                  <c:v>Random-10K</c:v>
                </c:pt>
                <c:pt idx="1">
                  <c:v>Random-20K</c:v>
                </c:pt>
                <c:pt idx="2">
                  <c:v>Planar3-1000K</c:v>
                </c:pt>
                <c:pt idx="3">
                  <c:v>Ladder-20K</c:v>
                </c:pt>
                <c:pt idx="4">
                  <c:v>Ladder-100K</c:v>
                </c:pt>
                <c:pt idx="5">
                  <c:v>Ladder-1000K</c:v>
                </c:pt>
              </c:strCache>
            </c:strRef>
          </c:cat>
          <c:val>
            <c:numRef>
              <c:f>Sheet1!$K$3:$K$8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v>64 TCUs (FPGA)</c:v>
          </c:tx>
          <c:spPr>
            <a:ln>
              <a:solidFill>
                <a:prstClr val="black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2.0x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3.5x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.7x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.8x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.3x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/>
                      <a:t>0</a:t>
                    </a:r>
                    <a:r>
                      <a:rPr lang="en-US"/>
                      <a:t>.99x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Random-10K</c:v>
                </c:pt>
                <c:pt idx="1">
                  <c:v>Random-20K</c:v>
                </c:pt>
                <c:pt idx="2">
                  <c:v>Planar3-1000K</c:v>
                </c:pt>
                <c:pt idx="3">
                  <c:v>Ladder-20K</c:v>
                </c:pt>
                <c:pt idx="4">
                  <c:v>Ladder-100K</c:v>
                </c:pt>
                <c:pt idx="5">
                  <c:v>Ladder-1000K</c:v>
                </c:pt>
              </c:strCache>
            </c:strRef>
          </c:cat>
          <c:val>
            <c:numRef>
              <c:f>Sheet1!$N$3:$N$8</c:f>
              <c:numCache>
                <c:formatCode>0.000</c:formatCode>
                <c:ptCount val="6"/>
                <c:pt idx="0">
                  <c:v>8.3208564084102377E-2</c:v>
                </c:pt>
                <c:pt idx="1">
                  <c:v>7.4331260429101181E-2</c:v>
                </c:pt>
                <c:pt idx="2">
                  <c:v>0.59077155820300098</c:v>
                </c:pt>
                <c:pt idx="3">
                  <c:v>0.55447028089887662</c:v>
                </c:pt>
                <c:pt idx="4">
                  <c:v>0.77702564131791796</c:v>
                </c:pt>
                <c:pt idx="5">
                  <c:v>1.0063909555529638</c:v>
                </c:pt>
              </c:numCache>
            </c:numRef>
          </c:val>
        </c:ser>
        <c:ser>
          <c:idx val="2"/>
          <c:order val="2"/>
          <c:tx>
            <c:v>1024 TCUs (sim.)</c:v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08.8x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29.2x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2</a:t>
                    </a:r>
                    <a:r>
                      <a:rPr lang="en-US"/>
                      <a:t>1.6x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9</a:t>
                    </a:r>
                    <a:r>
                      <a:rPr lang="en-US"/>
                      <a:t>.6x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6.9x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1.4x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Random-10K</c:v>
                </c:pt>
                <c:pt idx="1">
                  <c:v>Random-20K</c:v>
                </c:pt>
                <c:pt idx="2">
                  <c:v>Planar3-1000K</c:v>
                </c:pt>
                <c:pt idx="3">
                  <c:v>Ladder-20K</c:v>
                </c:pt>
                <c:pt idx="4">
                  <c:v>Ladder-100K</c:v>
                </c:pt>
                <c:pt idx="5">
                  <c:v>Ladder-1000K</c:v>
                </c:pt>
              </c:strCache>
            </c:strRef>
          </c:cat>
          <c:val>
            <c:numRef>
              <c:f>Sheet1!$P$3:$P$8</c:f>
              <c:numCache>
                <c:formatCode>0.000</c:formatCode>
                <c:ptCount val="6"/>
                <c:pt idx="0">
                  <c:v>9.1903968900594445E-3</c:v>
                </c:pt>
                <c:pt idx="1">
                  <c:v>7.7377884621457633E-3</c:v>
                </c:pt>
                <c:pt idx="2">
                  <c:v>4.6274305949221793E-2</c:v>
                </c:pt>
                <c:pt idx="3">
                  <c:v>0.10445715730337073</c:v>
                </c:pt>
                <c:pt idx="4">
                  <c:v>5.913641914997568E-2</c:v>
                </c:pt>
                <c:pt idx="5">
                  <c:v>8.7839927815144533E-2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28800"/>
        <c:axId val="67230336"/>
      </c:barChart>
      <c:catAx>
        <c:axId val="6722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900000"/>
          <a:lstStyle/>
          <a:p>
            <a:pPr>
              <a:defRPr sz="1400"/>
            </a:pPr>
            <a:endParaRPr lang="en-US"/>
          </a:p>
        </c:txPr>
        <c:crossAx val="67230336"/>
        <c:crosses val="autoZero"/>
        <c:auto val="1"/>
        <c:lblAlgn val="ctr"/>
        <c:lblOffset val="100"/>
        <c:noMultiLvlLbl val="0"/>
      </c:catAx>
      <c:valAx>
        <c:axId val="67230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Normalized Runtime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2288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Predicted</c:v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-</a:t>
                    </a:r>
                    <a:r>
                      <a:rPr lang="en-US"/>
                      <a:t>10.5%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+</a:t>
                    </a:r>
                    <a:r>
                      <a:rPr lang="en-US"/>
                      <a:t>3.11%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-</a:t>
                    </a:r>
                    <a:r>
                      <a:rPr lang="en-US"/>
                      <a:t>0.0161%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-</a:t>
                    </a:r>
                    <a:r>
                      <a:rPr lang="en-US"/>
                      <a:t>25.2%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+</a:t>
                    </a:r>
                    <a:r>
                      <a:rPr lang="en-US"/>
                      <a:t>29.4%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/>
                      <a:t>-</a:t>
                    </a:r>
                    <a:r>
                      <a:rPr lang="en-US"/>
                      <a:t>0.126%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Sheet1!$E$12:$E$17</c:f>
              <c:numCache>
                <c:formatCode>General</c:formatCode>
                <c:ptCount val="6"/>
                <c:pt idx="0">
                  <c:v>0.13026840294778791</c:v>
                </c:pt>
                <c:pt idx="1">
                  <c:v>0.25264208611040817</c:v>
                </c:pt>
                <c:pt idx="2">
                  <c:v>1.2291476617777901</c:v>
                </c:pt>
                <c:pt idx="3">
                  <c:v>2.0871615347420724E-2</c:v>
                </c:pt>
                <c:pt idx="4">
                  <c:v>0.14103049450218014</c:v>
                </c:pt>
                <c:pt idx="5">
                  <c:v>2.0308317663469571</c:v>
                </c:pt>
              </c:numCache>
            </c:numRef>
          </c:val>
        </c:ser>
        <c:ser>
          <c:idx val="0"/>
          <c:order val="1"/>
          <c:tx>
            <c:v>Simulated</c:v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Sheet1!$A$3:$A$8</c:f>
              <c:strCache>
                <c:ptCount val="6"/>
                <c:pt idx="0">
                  <c:v>Random-10K</c:v>
                </c:pt>
                <c:pt idx="1">
                  <c:v>Random-20K</c:v>
                </c:pt>
                <c:pt idx="2">
                  <c:v>Planar3-1000K</c:v>
                </c:pt>
                <c:pt idx="3">
                  <c:v>Ladder-20K</c:v>
                </c:pt>
                <c:pt idx="4">
                  <c:v>Ladder-100K</c:v>
                </c:pt>
                <c:pt idx="5">
                  <c:v>Ladder-1000K</c:v>
                </c:pt>
              </c:strCache>
            </c:strRef>
          </c:cat>
          <c:val>
            <c:numRef>
              <c:f>Sheet1!$O$3:$O$8</c:f>
              <c:numCache>
                <c:formatCode>0.00</c:formatCode>
                <c:ptCount val="6"/>
                <c:pt idx="0">
                  <c:v>0.14551247300000011</c:v>
                </c:pt>
                <c:pt idx="1">
                  <c:v>0.24502635700000011</c:v>
                </c:pt>
                <c:pt idx="2">
                  <c:v>1.2293463489999992</c:v>
                </c:pt>
                <c:pt idx="3">
                  <c:v>2.7890061000000001E-2</c:v>
                </c:pt>
                <c:pt idx="4">
                  <c:v>0.108947025</c:v>
                </c:pt>
                <c:pt idx="5">
                  <c:v>2.0333977050000018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79488"/>
        <c:axId val="67338624"/>
      </c:barChart>
      <c:catAx>
        <c:axId val="6727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900000"/>
          <a:lstStyle/>
          <a:p>
            <a:pPr>
              <a:defRPr sz="1400"/>
            </a:pPr>
            <a:endParaRPr lang="en-US"/>
          </a:p>
        </c:txPr>
        <c:crossAx val="67338624"/>
        <c:crosses val="autoZero"/>
        <c:auto val="1"/>
        <c:lblAlgn val="ctr"/>
        <c:lblOffset val="100"/>
        <c:noMultiLvlLbl val="0"/>
      </c:catAx>
      <c:valAx>
        <c:axId val="67338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Runtime (billions</a:t>
                </a:r>
                <a:r>
                  <a:rPr lang="en-US" sz="2000" baseline="0"/>
                  <a:t> of cycles)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279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2287826868863662"/>
          <c:y val="7.6923076923076927E-2"/>
          <c:w val="0.35732976086322588"/>
          <c:h val="8.1556811446956243E-2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25F18-B40D-4CFA-8C63-1139AE3ED265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6341C-6B64-4033-B1F0-6DB68FFE0A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6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 smtClean="0"/>
              <a:t>Triconnectivity</a:t>
            </a:r>
            <a:r>
              <a:rPr lang="en-US" u="none" baseline="0" dirty="0" smtClean="0"/>
              <a:t> is</a:t>
            </a:r>
            <a:r>
              <a:rPr lang="en-US" u="none" dirty="0" smtClean="0"/>
              <a:t> an important problem.</a:t>
            </a:r>
          </a:p>
          <a:p>
            <a:r>
              <a:rPr lang="en-US" u="none" dirty="0" smtClean="0"/>
              <a:t>Notably, it can be used to determine planar embeddings</a:t>
            </a:r>
            <a:r>
              <a:rPr lang="en-US" u="none" baseline="0" dirty="0" smtClean="0"/>
              <a:t> for a graph.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smtClean="0"/>
              <a:t>It can also be used to determine resilience of networks.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2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goal is to find all separating pairs</a:t>
            </a:r>
            <a:r>
              <a:rPr lang="en-US" baseline="0" dirty="0" smtClean="0"/>
              <a:t> in the graph and use them to split the graph.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Separating pairs are pairs of vertices</a:t>
            </a:r>
            <a:r>
              <a:rPr lang="en-US" baseline="0" dirty="0" smtClean="0"/>
              <a:t> that </a:t>
            </a:r>
            <a:r>
              <a:rPr lang="en-US" dirty="0" smtClean="0"/>
              <a:t>split the graph into multiple connected components.</a:t>
            </a:r>
          </a:p>
          <a:p>
            <a:r>
              <a:rPr lang="en-US" dirty="0" smtClean="0"/>
              <a:t>Each</a:t>
            </a:r>
            <a:r>
              <a:rPr lang="en-US" baseline="0" dirty="0" smtClean="0"/>
              <a:t> splitting operation is represented by the addition of virtual edges (dotted lines).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none" baseline="0" dirty="0" smtClean="0"/>
              <a:t>This library validates the previously shown diagram of algorithms and will also be useful in future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the maximum speedup</a:t>
            </a:r>
            <a:r>
              <a:rPr lang="en-US" baseline="0" dirty="0" smtClean="0"/>
              <a:t> is 129x on Random-20K.</a:t>
            </a:r>
          </a:p>
          <a:p>
            <a:r>
              <a:rPr lang="en-US" baseline="0" dirty="0" smtClean="0"/>
              <a:t>Speedup is lower for graphs with many separating pairs, but the time can be reduced if only the separating pairs are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none" dirty="0" smtClean="0"/>
              <a:t>#</a:t>
            </a:r>
            <a:r>
              <a:rPr lang="en-US" u="none" baseline="0" dirty="0" smtClean="0"/>
              <a:t> of </a:t>
            </a:r>
            <a:r>
              <a:rPr lang="en-US" baseline="0" dirty="0" smtClean="0"/>
              <a:t>v</a:t>
            </a:r>
            <a:r>
              <a:rPr lang="en-US" dirty="0" smtClean="0"/>
              <a:t>ertices is more significant than </a:t>
            </a:r>
            <a:r>
              <a:rPr lang="en-US" u="none" dirty="0" smtClean="0"/>
              <a:t># of </a:t>
            </a:r>
            <a:r>
              <a:rPr lang="en-US" dirty="0" smtClean="0"/>
              <a:t>edges.</a:t>
            </a:r>
          </a:p>
          <a:p>
            <a:r>
              <a:rPr lang="en-US" dirty="0" smtClean="0"/>
              <a:t>Separation</a:t>
            </a:r>
            <a:r>
              <a:rPr lang="en-US" baseline="0" dirty="0" smtClean="0"/>
              <a:t> pairs require a significant amount of computation.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6341C-6B64-4033-B1F0-6DB68FFE0A8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05A96A-E66C-4F20-A16A-B7BEC1684329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A7A4F-96E2-4EE1-B31D-449C13372B33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1F08-13FF-453F-9E5C-9C4DB0CDD3E8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F2A4-8BFF-4C48-A40C-040250B10D3F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EF0FA-842A-411F-9456-53DCE7EB27AA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A5274-E91C-4806-BFB1-FAF6E5512324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5E1F-0110-4FF6-A9EF-762DE6268662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57AAB-F805-4D28-AC6D-305283D8152A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06C-B659-44E5-A55E-75A01194E527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D1969D-461F-4DA0-9029-84BE4A4A91D7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4EE011-7BDF-4D6A-951D-DBFC4CAAB563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0CA15D-BC6E-407A-BEC0-3A1CE3922074}" type="datetime1">
              <a:rPr lang="en-US" smtClean="0"/>
              <a:pPr/>
              <a:t>7/2/2012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44E194-AA0B-4DE4-92C2-3C3EC256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18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900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591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Brief Announcement: Speedups for Parallel Graph Triconnectivity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tabLst>
                <a:tab pos="5207000" algn="l"/>
              </a:tabLst>
            </a:pPr>
            <a:endParaRPr lang="en-US" smtClean="0"/>
          </a:p>
          <a:p>
            <a:pPr>
              <a:spcBef>
                <a:spcPts val="0"/>
              </a:spcBef>
              <a:tabLst>
                <a:tab pos="5207000" algn="l"/>
              </a:tabLst>
            </a:pPr>
            <a:r>
              <a:rPr lang="en-US" sz="2800" u="sng" smtClean="0"/>
              <a:t>James Edwards</a:t>
            </a:r>
            <a:r>
              <a:rPr lang="en-US" sz="2800" smtClean="0"/>
              <a:t> </a:t>
            </a:r>
            <a:r>
              <a:rPr lang="en-US" smtClean="0"/>
              <a:t>and Uzi Vishkin</a:t>
            </a:r>
          </a:p>
          <a:p>
            <a:pPr>
              <a:spcBef>
                <a:spcPts val="0"/>
              </a:spcBef>
            </a:pPr>
            <a:endParaRPr lang="en-US" smtClean="0"/>
          </a:p>
          <a:p>
            <a:pPr>
              <a:spcBef>
                <a:spcPts val="0"/>
              </a:spcBef>
            </a:pPr>
            <a:r>
              <a:rPr lang="en-US" smtClean="0"/>
              <a:t>University of Maryland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967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Analytic vs. Experimental Runtime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4443" y="1219200"/>
            <a:ext cx="53351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T(n, m, s) = (2.38n + 0.238m + 4.75s) log</a:t>
            </a:r>
            <a:r>
              <a:rPr lang="pt-BR" baseline="30000" dirty="0" smtClean="0"/>
              <a:t>2</a:t>
            </a:r>
            <a:r>
              <a:rPr lang="pt-BR" dirty="0" smtClean="0"/>
              <a:t> n</a:t>
            </a:r>
            <a:endParaRPr lang="en-US" dirty="0"/>
          </a:p>
        </p:txBody>
      </p:sp>
    </p:spTree>
  </p:cSld>
  <p:clrMapOvr>
    <a:masterClrMapping/>
  </p:clrMapOvr>
  <p:transition advTm="478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speedups</a:t>
            </a:r>
            <a:r>
              <a:rPr lang="en-US" dirty="0" smtClean="0"/>
              <a:t> presented here (up to </a:t>
            </a:r>
            <a:r>
              <a:rPr lang="en-US" dirty="0" smtClean="0">
                <a:solidFill>
                  <a:schemeClr val="accent2"/>
                </a:solidFill>
              </a:rPr>
              <a:t>129x</a:t>
            </a:r>
            <a:r>
              <a:rPr lang="en-US" dirty="0" smtClean="0"/>
              <a:t>) in conjunction with prior results for biconnectivity (up to </a:t>
            </a:r>
            <a:r>
              <a:rPr lang="en-US" dirty="0" smtClean="0">
                <a:solidFill>
                  <a:schemeClr val="accent2"/>
                </a:solidFill>
              </a:rPr>
              <a:t>33x</a:t>
            </a:r>
            <a:r>
              <a:rPr lang="en-US" dirty="0" smtClean="0"/>
              <a:t>) and max-flow (up to </a:t>
            </a:r>
            <a:r>
              <a:rPr lang="en-US" dirty="0" smtClean="0">
                <a:solidFill>
                  <a:schemeClr val="accent2"/>
                </a:solidFill>
              </a:rPr>
              <a:t>108x</a:t>
            </a:r>
            <a:r>
              <a:rPr lang="en-US" dirty="0" smtClean="0"/>
              <a:t>) demonstrates that the advantage of XMT is not limited to small kernels.</a:t>
            </a:r>
          </a:p>
          <a:p>
            <a:pPr lvl="1"/>
            <a:r>
              <a:rPr lang="en-US" dirty="0" smtClean="0"/>
              <a:t>Biconnectivity was an exceptional challenge due to the compactness of the serial algorithm.</a:t>
            </a:r>
          </a:p>
          <a:p>
            <a:r>
              <a:rPr lang="en-US" dirty="0" smtClean="0"/>
              <a:t>This work completes the </a:t>
            </a:r>
            <a:r>
              <a:rPr lang="en-US" dirty="0" smtClean="0">
                <a:solidFill>
                  <a:schemeClr val="accent2"/>
                </a:solidFill>
              </a:rPr>
              <a:t>capstone</a:t>
            </a:r>
            <a:r>
              <a:rPr lang="en-US" dirty="0" smtClean="0"/>
              <a:t> of the proof-of-concept of PRAM algorithms on XMT.</a:t>
            </a:r>
          </a:p>
          <a:p>
            <a:r>
              <a:rPr lang="en-US" dirty="0" smtClean="0"/>
              <a:t>With this work, we now have the </a:t>
            </a:r>
            <a:r>
              <a:rPr lang="en-US" dirty="0" smtClean="0">
                <a:solidFill>
                  <a:schemeClr val="accent2"/>
                </a:solidFill>
              </a:rPr>
              <a:t>foundation</a:t>
            </a:r>
            <a:r>
              <a:rPr lang="en-US" dirty="0" smtClean="0"/>
              <a:t> in place to advance to work on </a:t>
            </a:r>
            <a:r>
              <a:rPr lang="en-US" dirty="0" smtClean="0">
                <a:solidFill>
                  <a:schemeClr val="accent2"/>
                </a:solidFill>
              </a:rPr>
              <a:t>applications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</p:spTree>
  </p:cSld>
  <p:clrMapOvr>
    <a:masterClrMapping/>
  </p:clrMapOvr>
  <p:transition advTm="4244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[CV11-SPAA] G. Caragea, U. Vishkin. Better Speedups for Parallel Max-Flow. Brief Announcement, SPAA 2011.</a:t>
            </a:r>
          </a:p>
          <a:p>
            <a:r>
              <a:rPr lang="en-US" dirty="0" smtClean="0"/>
              <a:t>[EV12-PMAM] J. Edwards and U. Vishkin. Better Speedups Using Simpler Parallel Programming for Graph Connectivity and Biconnectivity. PMAM, 2012.</a:t>
            </a:r>
          </a:p>
          <a:p>
            <a:r>
              <a:rPr lang="en-US" dirty="0" smtClean="0"/>
              <a:t>[EV12-SPAA] J. Edwards and U. Vishkin. Brief Announcement: Speedups for Parallel Graph Triconnectivity. SPAA, 2012.</a:t>
            </a:r>
          </a:p>
          <a:p>
            <a:r>
              <a:rPr lang="en-US" dirty="0" smtClean="0"/>
              <a:t>[HT73] J. E. </a:t>
            </a:r>
            <a:r>
              <a:rPr lang="en-US" dirty="0" err="1" smtClean="0"/>
              <a:t>Hopcroft</a:t>
            </a:r>
            <a:r>
              <a:rPr lang="en-US" dirty="0" smtClean="0"/>
              <a:t> and R. E. Tarjan. Dividing a graph into triconnected components. </a:t>
            </a:r>
            <a:r>
              <a:rPr lang="en-US" i="1" dirty="0" smtClean="0"/>
              <a:t>SIAM J. Computing</a:t>
            </a:r>
            <a:r>
              <a:rPr lang="en-US" dirty="0" smtClean="0"/>
              <a:t>, 2(3):135–158, 1973.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[MR92] G. L. Miller and V. </a:t>
            </a:r>
            <a:r>
              <a:rPr lang="en-US" dirty="0" err="1" smtClean="0"/>
              <a:t>Ramachandran</a:t>
            </a:r>
            <a:r>
              <a:rPr lang="en-US" dirty="0" smtClean="0"/>
              <a:t>. A new graph triconnectivity algorithm and its parallelization. </a:t>
            </a:r>
            <a:r>
              <a:rPr lang="en-US" i="1" dirty="0" err="1" smtClean="0"/>
              <a:t>Combinatorica</a:t>
            </a:r>
            <a:r>
              <a:rPr lang="en-US" dirty="0" smtClean="0"/>
              <a:t>, 12(1):53–76, 1992.</a:t>
            </a:r>
          </a:p>
          <a:p>
            <a:r>
              <a:rPr lang="en-US" dirty="0" smtClean="0"/>
              <a:t>[KTCBV11] F. </a:t>
            </a:r>
            <a:r>
              <a:rPr lang="en-US" dirty="0" err="1" smtClean="0"/>
              <a:t>Keceli</a:t>
            </a:r>
            <a:r>
              <a:rPr lang="en-US" dirty="0" smtClean="0"/>
              <a:t>, A. </a:t>
            </a:r>
            <a:r>
              <a:rPr lang="en-US" dirty="0" err="1" smtClean="0"/>
              <a:t>Tzannes</a:t>
            </a:r>
            <a:r>
              <a:rPr lang="en-US" dirty="0" smtClean="0"/>
              <a:t>, G. Caragea, R. </a:t>
            </a:r>
            <a:r>
              <a:rPr lang="en-US" dirty="0" err="1" smtClean="0"/>
              <a:t>Barua</a:t>
            </a:r>
            <a:r>
              <a:rPr lang="en-US" dirty="0" smtClean="0"/>
              <a:t> and U. Vishkin. </a:t>
            </a:r>
            <a:r>
              <a:rPr lang="en-US" dirty="0" err="1" smtClean="0"/>
              <a:t>Toolchain</a:t>
            </a:r>
            <a:r>
              <a:rPr lang="en-US" dirty="0" smtClean="0"/>
              <a:t> for programming, simulating and studying the XMT many-core architecture. Proc. 16th Int. Workshop on High-Level Parallel Programming Models and Supportive Environments (HIPS), in conjunction with IPDPS, Anchorage, Alaska, May 20, 2011.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[RV88] V. </a:t>
            </a:r>
            <a:r>
              <a:rPr lang="en-US" dirty="0" err="1" smtClean="0"/>
              <a:t>Ramachandran</a:t>
            </a:r>
            <a:r>
              <a:rPr lang="en-US" dirty="0" smtClean="0"/>
              <a:t> and U. Vishkin. Efficient parallel triconnectivity in logarithmic time. In </a:t>
            </a:r>
            <a:r>
              <a:rPr lang="en-US" i="1" dirty="0" smtClean="0"/>
              <a:t>Proc. AWOC</a:t>
            </a:r>
            <a:r>
              <a:rPr lang="en-US" dirty="0" smtClean="0"/>
              <a:t>, pages</a:t>
            </a:r>
            <a:r>
              <a:rPr lang="en-US" i="1" dirty="0" smtClean="0"/>
              <a:t> </a:t>
            </a:r>
            <a:r>
              <a:rPr lang="en-US" dirty="0" smtClean="0"/>
              <a:t>33–42, 1988.</a:t>
            </a:r>
          </a:p>
          <a:p>
            <a:r>
              <a:rPr lang="en-US" dirty="0" smtClean="0"/>
              <a:t>[TV85] R. E. Tarjan and U. Vishkin. An Efficient Parallel Biconnectivity Algorithm. SIAM J. Computing, 14(4):862–874, 1985.</a:t>
            </a:r>
          </a:p>
          <a:p>
            <a:r>
              <a:rPr lang="en-US" dirty="0" smtClean="0"/>
              <a:t>[WV08] X. </a:t>
            </a:r>
            <a:r>
              <a:rPr lang="en-US" dirty="0" err="1" smtClean="0"/>
              <a:t>Wen</a:t>
            </a:r>
            <a:r>
              <a:rPr lang="en-US" dirty="0" smtClean="0"/>
              <a:t> and U. Vishkin. FPGA-Based Prototype of a PRAM-on-Chip Processor. In Proceedings of the 5th Conference on Computing Frontiers, CF ’08, pages 55–66, New York, NY, USA, 2008. ACM.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 slides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PRAM algorithms are not a good match for current hardware:</a:t>
            </a:r>
          </a:p>
          <a:p>
            <a:pPr lvl="1"/>
            <a:r>
              <a:rPr lang="en-US" dirty="0" smtClean="0"/>
              <a:t>Fine-grained parallelism = overheads</a:t>
            </a:r>
          </a:p>
          <a:p>
            <a:pPr lvl="2"/>
            <a:r>
              <a:rPr lang="en-US" dirty="0" smtClean="0"/>
              <a:t>Requires managing many threads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Synchronization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communication</a:t>
            </a:r>
            <a:r>
              <a:rPr lang="en-US" dirty="0" smtClean="0"/>
              <a:t> are expensive</a:t>
            </a:r>
          </a:p>
          <a:p>
            <a:pPr lvl="2"/>
            <a:r>
              <a:rPr lang="en-US" dirty="0" smtClean="0"/>
              <a:t>Clustering reduces granularity, but at the cost of </a:t>
            </a:r>
            <a:r>
              <a:rPr lang="en-US" dirty="0" smtClean="0">
                <a:solidFill>
                  <a:schemeClr val="accent2"/>
                </a:solidFill>
              </a:rPr>
              <a:t>load balancing</a:t>
            </a:r>
          </a:p>
          <a:p>
            <a:pPr lvl="1"/>
            <a:r>
              <a:rPr lang="en-US" dirty="0" smtClean="0"/>
              <a:t>Irregular memory accesses = poor locality</a:t>
            </a:r>
          </a:p>
          <a:p>
            <a:pPr lvl="2"/>
            <a:r>
              <a:rPr lang="en-US" dirty="0" smtClean="0"/>
              <a:t>Cache is not used efficiently</a:t>
            </a:r>
          </a:p>
          <a:p>
            <a:pPr lvl="2"/>
            <a:r>
              <a:rPr lang="en-US" dirty="0" smtClean="0"/>
              <a:t>Performance becomes </a:t>
            </a:r>
            <a:r>
              <a:rPr lang="en-US" dirty="0" smtClean="0">
                <a:solidFill>
                  <a:schemeClr val="accent2"/>
                </a:solidFill>
              </a:rPr>
              <a:t>sensitive to memory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Problem with the PRAM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Main feature of XMT: Using </a:t>
            </a:r>
            <a:r>
              <a:rPr lang="en-US" smtClean="0">
                <a:solidFill>
                  <a:schemeClr val="accent2"/>
                </a:solidFill>
              </a:rPr>
              <a:t>similar hardware </a:t>
            </a:r>
            <a:r>
              <a:rPr lang="en-US" smtClean="0"/>
              <a:t>resources (e.g. silicon area, power consumption) </a:t>
            </a:r>
            <a:r>
              <a:rPr lang="en-US" smtClean="0">
                <a:solidFill>
                  <a:schemeClr val="accent2"/>
                </a:solidFill>
              </a:rPr>
              <a:t>as existing CPUs and GPUs</a:t>
            </a:r>
            <a:r>
              <a:rPr lang="en-US" smtClean="0"/>
              <a:t>, provide a platform that to a programmer looks </a:t>
            </a:r>
            <a:r>
              <a:rPr lang="en-US" smtClean="0">
                <a:solidFill>
                  <a:schemeClr val="accent2"/>
                </a:solidFill>
              </a:rPr>
              <a:t>as close to a PRAM as possible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Instead of ~8 “heavy” processor cores, provide </a:t>
            </a:r>
            <a:r>
              <a:rPr lang="en-US" smtClean="0">
                <a:solidFill>
                  <a:schemeClr val="accent2"/>
                </a:solidFill>
              </a:rPr>
              <a:t>~1,024 “light” cores</a:t>
            </a:r>
            <a:r>
              <a:rPr lang="en-US" smtClean="0"/>
              <a:t> for parallel code and </a:t>
            </a:r>
            <a:r>
              <a:rPr lang="en-US" smtClean="0">
                <a:solidFill>
                  <a:schemeClr val="accent2"/>
                </a:solidFill>
              </a:rPr>
              <a:t>one “heavy” core </a:t>
            </a:r>
            <a:r>
              <a:rPr lang="en-US" smtClean="0"/>
              <a:t>for serial code.</a:t>
            </a:r>
          </a:p>
          <a:p>
            <a:pPr lvl="1"/>
            <a:r>
              <a:rPr lang="en-US" smtClean="0"/>
              <a:t>Devote on-chip bandwidth to a </a:t>
            </a:r>
            <a:r>
              <a:rPr lang="en-US" smtClean="0">
                <a:solidFill>
                  <a:schemeClr val="accent2"/>
                </a:solidFill>
              </a:rPr>
              <a:t>high-speed interconnection network </a:t>
            </a:r>
            <a:r>
              <a:rPr lang="en-US" smtClean="0"/>
              <a:t>rather than maintaining coherence between private caches.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XMT Platform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For the PRAM algorithm presented, the </a:t>
            </a:r>
            <a:r>
              <a:rPr lang="en-US" dirty="0" smtClean="0">
                <a:solidFill>
                  <a:schemeClr val="accent2"/>
                </a:solidFill>
              </a:rPr>
              <a:t>number of HW threads </a:t>
            </a:r>
            <a:r>
              <a:rPr lang="en-US" dirty="0" smtClean="0"/>
              <a:t>is more important than the processing power per thread because they happen to perform</a:t>
            </a:r>
            <a:r>
              <a:rPr lang="en-US" dirty="0" smtClean="0">
                <a:solidFill>
                  <a:schemeClr val="accent2"/>
                </a:solidFill>
              </a:rPr>
              <a:t> more work </a:t>
            </a:r>
            <a:r>
              <a:rPr lang="en-US" dirty="0" smtClean="0"/>
              <a:t>than an equivalent serial algorithm. This cost is overridden by </a:t>
            </a:r>
            <a:r>
              <a:rPr lang="en-US" dirty="0" smtClean="0">
                <a:solidFill>
                  <a:schemeClr val="accent2"/>
                </a:solidFill>
              </a:rPr>
              <a:t>sufficient parallelism in hardware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Balance between the tight synchrony of the PRAM and hardware constraints (such as locality) is obtained through support for </a:t>
            </a:r>
            <a:r>
              <a:rPr lang="en-US" dirty="0" smtClean="0">
                <a:solidFill>
                  <a:schemeClr val="accent2"/>
                </a:solidFill>
              </a:rPr>
              <a:t>fine-grained</a:t>
            </a:r>
            <a:r>
              <a:rPr lang="en-US" dirty="0" smtClean="0"/>
              <a:t> multithreaded code, where a thread can advance at it own speed between (a form of) synchronization barriers.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XMT Platform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52472"/>
          </a:xfrm>
        </p:spPr>
        <p:txBody>
          <a:bodyPr/>
          <a:lstStyle/>
          <a:p>
            <a:r>
              <a:rPr lang="en-US" smtClean="0"/>
              <a:t>Maximal planar graph</a:t>
            </a:r>
          </a:p>
          <a:p>
            <a:pPr lvl="1"/>
            <a:r>
              <a:rPr lang="en-US" smtClean="0"/>
              <a:t>Built layer by layer</a:t>
            </a:r>
          </a:p>
          <a:p>
            <a:pPr lvl="1"/>
            <a:r>
              <a:rPr lang="en-US" smtClean="0"/>
              <a:t>The first layer has three vertices and three edges.</a:t>
            </a:r>
          </a:p>
          <a:p>
            <a:pPr lvl="1"/>
            <a:r>
              <a:rPr lang="en-US" smtClean="0"/>
              <a:t>Each additional layer has three vertices and nine edges.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Evaluation: Graph Families</a:t>
            </a: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6400800" y="4343400"/>
            <a:ext cx="880872" cy="759372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3600000">
            <a:off x="5830246" y="3349793"/>
            <a:ext cx="2788993" cy="2404305"/>
          </a:xfrm>
          <a:prstGeom prst="triangl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0"/>
            <a:endCxn id="5" idx="0"/>
          </p:cNvCxnSpPr>
          <p:nvPr/>
        </p:nvCxnSpPr>
        <p:spPr>
          <a:xfrm flipH="1">
            <a:off x="6841236" y="3950870"/>
            <a:ext cx="1424601" cy="39253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6" idx="0"/>
          </p:cNvCxnSpPr>
          <p:nvPr/>
        </p:nvCxnSpPr>
        <p:spPr>
          <a:xfrm rot="5400000" flipH="1" flipV="1">
            <a:off x="7197803" y="4034738"/>
            <a:ext cx="1151902" cy="98416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0"/>
            <a:endCxn id="6" idx="2"/>
          </p:cNvCxnSpPr>
          <p:nvPr/>
        </p:nvCxnSpPr>
        <p:spPr>
          <a:xfrm rot="16200000" flipV="1">
            <a:off x="5964794" y="3466958"/>
            <a:ext cx="398048" cy="1354836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5" idx="2"/>
          </p:cNvCxnSpPr>
          <p:nvPr/>
        </p:nvCxnSpPr>
        <p:spPr>
          <a:xfrm rot="10800000" flipH="1" flipV="1">
            <a:off x="5486400" y="3945352"/>
            <a:ext cx="914400" cy="11574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6" idx="4"/>
          </p:cNvCxnSpPr>
          <p:nvPr/>
        </p:nvCxnSpPr>
        <p:spPr>
          <a:xfrm rot="5400000">
            <a:off x="6452325" y="5531343"/>
            <a:ext cx="1257919" cy="400776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4"/>
            <a:endCxn id="5" idx="2"/>
          </p:cNvCxnSpPr>
          <p:nvPr/>
        </p:nvCxnSpPr>
        <p:spPr>
          <a:xfrm rot="10800000">
            <a:off x="6400800" y="5102773"/>
            <a:ext cx="480096" cy="125791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>
            <a:off x="1828800" y="4343400"/>
            <a:ext cx="880872" cy="759372"/>
          </a:xfrm>
          <a:prstGeom prst="triangl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05200" y="4800600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193036" y="42672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52600" y="50292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42556" y="50292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27452" y="3877574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95096" y="3877574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799052" y="6274278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781800" y="4267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341364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3132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Begin with a </a:t>
            </a:r>
            <a:r>
              <a:rPr lang="en-US" dirty="0" smtClean="0">
                <a:solidFill>
                  <a:schemeClr val="accent2"/>
                </a:solidFill>
              </a:rPr>
              <a:t>theory</a:t>
            </a:r>
            <a:r>
              <a:rPr lang="en-US" dirty="0" smtClean="0"/>
              <a:t> of parallel algorithms (PRAM)</a:t>
            </a:r>
          </a:p>
          <a:p>
            <a:pPr lvl="1"/>
            <a:r>
              <a:rPr lang="en-US" dirty="0" smtClean="0"/>
              <a:t>Develop an </a:t>
            </a:r>
            <a:r>
              <a:rPr lang="en-US" dirty="0" smtClean="0">
                <a:solidFill>
                  <a:schemeClr val="accent2"/>
                </a:solidFill>
              </a:rPr>
              <a:t>architecture</a:t>
            </a:r>
            <a:r>
              <a:rPr lang="en-US" dirty="0" smtClean="0"/>
              <a:t> (XMT) based on theory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Validate</a:t>
            </a:r>
            <a:r>
              <a:rPr lang="en-US" dirty="0"/>
              <a:t> theory using </a:t>
            </a:r>
            <a:r>
              <a:rPr lang="en-US" dirty="0" smtClean="0"/>
              <a:t>architecture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Validate</a:t>
            </a:r>
            <a:r>
              <a:rPr lang="en-US" dirty="0"/>
              <a:t> </a:t>
            </a:r>
            <a:r>
              <a:rPr lang="en-US" dirty="0" smtClean="0"/>
              <a:t>architecture using theory</a:t>
            </a:r>
          </a:p>
          <a:p>
            <a:r>
              <a:rPr lang="en-US" dirty="0" smtClean="0"/>
              <a:t>In order to validate XMT, we need to </a:t>
            </a:r>
            <a:r>
              <a:rPr lang="en-US" dirty="0" smtClean="0">
                <a:solidFill>
                  <a:schemeClr val="accent2"/>
                </a:solidFill>
              </a:rPr>
              <a:t>move beyond simple benchmark kernels</a:t>
            </a:r>
          </a:p>
          <a:p>
            <a:pPr lvl="1"/>
            <a:r>
              <a:rPr lang="en-US" dirty="0" smtClean="0"/>
              <a:t>This is in line with the history of benchmarking of performance (e.g. SPEC)</a:t>
            </a:r>
          </a:p>
          <a:p>
            <a:r>
              <a:rPr lang="en-US" dirty="0" smtClean="0"/>
              <a:t>Triconnectivity is the </a:t>
            </a:r>
            <a:r>
              <a:rPr lang="en-US" dirty="0" smtClean="0">
                <a:solidFill>
                  <a:schemeClr val="accent2"/>
                </a:solidFill>
              </a:rPr>
              <a:t>most complex algorithm </a:t>
            </a:r>
            <a:r>
              <a:rPr lang="en-US" dirty="0" smtClean="0"/>
              <a:t>that has been tested on XMT.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>
                <a:solidFill>
                  <a:schemeClr val="accent2"/>
                </a:solidFill>
              </a:rPr>
              <a:t>one serial implementation </a:t>
            </a:r>
            <a:r>
              <a:rPr lang="en-US" dirty="0" smtClean="0"/>
              <a:t>is publically available, and </a:t>
            </a:r>
            <a:r>
              <a:rPr lang="en-US" dirty="0" smtClean="0">
                <a:solidFill>
                  <a:schemeClr val="accent2"/>
                </a:solidFill>
              </a:rPr>
              <a:t>no prior parallel implementation</a:t>
            </a:r>
          </a:p>
          <a:p>
            <a:pPr lvl="1"/>
            <a:r>
              <a:rPr lang="en-US" dirty="0" smtClean="0"/>
              <a:t>Prior work of similar complexity on XMT includes </a:t>
            </a:r>
            <a:r>
              <a:rPr lang="en-US" dirty="0" smtClean="0">
                <a:solidFill>
                  <a:schemeClr val="accent2"/>
                </a:solidFill>
              </a:rPr>
              <a:t>biconnectivity</a:t>
            </a:r>
            <a:r>
              <a:rPr lang="en-US" dirty="0" smtClean="0"/>
              <a:t> [EV12-PMAM/</a:t>
            </a:r>
            <a:r>
              <a:rPr lang="en-US" dirty="0" err="1" smtClean="0"/>
              <a:t>PPoPP</a:t>
            </a:r>
            <a:r>
              <a:rPr lang="en-US" dirty="0" smtClean="0"/>
              <a:t>] and </a:t>
            </a:r>
            <a:r>
              <a:rPr lang="en-US" dirty="0" smtClean="0">
                <a:solidFill>
                  <a:schemeClr val="accent2"/>
                </a:solidFill>
              </a:rPr>
              <a:t>maximum flow </a:t>
            </a:r>
            <a:r>
              <a:rPr lang="en-US" dirty="0" smtClean="0"/>
              <a:t>[CV11-SPAA].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</p:spTree>
  </p:cSld>
  <p:clrMapOvr>
    <a:masterClrMapping/>
  </p:clrMapOvr>
  <p:transition advTm="5126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Straight Connector 145"/>
          <p:cNvCxnSpPr>
            <a:stCxn id="79" idx="2"/>
            <a:endCxn id="80" idx="0"/>
          </p:cNvCxnSpPr>
          <p:nvPr/>
        </p:nvCxnSpPr>
        <p:spPr>
          <a:xfrm flipH="1">
            <a:off x="5441904" y="4180820"/>
            <a:ext cx="1800805" cy="391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3352800" y="1089540"/>
            <a:ext cx="2819400" cy="815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2" idx="2"/>
            <a:endCxn id="65" idx="0"/>
          </p:cNvCxnSpPr>
          <p:nvPr/>
        </p:nvCxnSpPr>
        <p:spPr>
          <a:xfrm>
            <a:off x="6573282" y="1092517"/>
            <a:ext cx="0" cy="225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34000" y="784740"/>
            <a:ext cx="247856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smtClean="0">
                <a:cs typeface="Arial" pitchFamily="34" charset="0"/>
              </a:rPr>
              <a:t>advanced planarity testing</a:t>
            </a:r>
            <a:endParaRPr lang="en-US" sz="1400"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52600" y="1318140"/>
            <a:ext cx="229421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cs typeface="Arial" pitchFamily="34" charset="0"/>
              </a:rPr>
              <a:t>advanced triconnectivity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71620" y="1318140"/>
            <a:ext cx="160332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smtClean="0">
                <a:cs typeface="Arial" pitchFamily="34" charset="0"/>
              </a:rPr>
              <a:t>planarity testing</a:t>
            </a:r>
            <a:endParaRPr lang="en-US" sz="1400"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90220" y="1851540"/>
            <a:ext cx="141897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Arial" pitchFamily="34" charset="0"/>
              </a:rPr>
              <a:t>triconnectivity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872609" y="1851540"/>
            <a:ext cx="140134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err="1" smtClean="0">
                <a:cs typeface="Arial" pitchFamily="34" charset="0"/>
              </a:rPr>
              <a:t>st</a:t>
            </a:r>
            <a:r>
              <a:rPr lang="en-US" sz="1400" smtClean="0">
                <a:cs typeface="Arial" pitchFamily="34" charset="0"/>
              </a:rPr>
              <a:t>-numbering</a:t>
            </a:r>
            <a:endParaRPr lang="en-US" sz="1400"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2514600"/>
            <a:ext cx="145424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k-edge/vertex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cs typeface="Arial" pitchFamily="34" charset="0"/>
              </a:rPr>
              <a:t>connectivity</a:t>
            </a:r>
            <a:endParaRPr lang="en-US" sz="1600"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92528" y="2514600"/>
            <a:ext cx="155202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minimum</a:t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spanning forest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86554" y="2514600"/>
            <a:ext cx="63991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Euler</a:t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lang="en-US" sz="1400" smtClean="0">
                <a:solidFill>
                  <a:srgbClr val="000000"/>
                </a:solidFill>
                <a:cs typeface="Arial" pitchFamily="34" charset="0"/>
              </a:rPr>
              <a:t>tours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55647" y="2514600"/>
            <a:ext cx="142218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ear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decompo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-</a:t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lang="en-US" sz="1400" b="1" dirty="0" err="1" smtClean="0">
                <a:solidFill>
                  <a:srgbClr val="000000"/>
                </a:solidFill>
                <a:cs typeface="Arial" pitchFamily="34" charset="0"/>
              </a:rPr>
              <a:t>sition</a:t>
            </a:r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 search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11815" y="2514600"/>
            <a:ext cx="91242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bicon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-</a:t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lang="en-US" sz="1400" err="1" smtClean="0">
                <a:solidFill>
                  <a:srgbClr val="000000"/>
                </a:solidFill>
                <a:cs typeface="Arial" pitchFamily="34" charset="0"/>
              </a:rPr>
              <a:t>nectivity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43800" y="2514600"/>
            <a:ext cx="114005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strong</a:t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lang="en-US" sz="1400" smtClean="0">
                <a:solidFill>
                  <a:srgbClr val="000000"/>
                </a:solidFill>
                <a:cs typeface="Arial" pitchFamily="34" charset="0"/>
              </a:rPr>
              <a:t>orientation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" y="3657600"/>
            <a:ext cx="147348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centroid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lang="en-US" sz="1400" smtClean="0">
                <a:solidFill>
                  <a:srgbClr val="000000"/>
                </a:solidFill>
                <a:cs typeface="Arial" pitchFamily="34" charset="0"/>
              </a:rPr>
              <a:t>decomposition</a:t>
            </a:r>
            <a:endParaRPr lang="en-US" sz="1600"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254197" y="3657600"/>
            <a:ext cx="11721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tree</a:t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contraction</a:t>
            </a:r>
            <a:endParaRPr lang="en-US" sz="1600"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33800" y="3657600"/>
            <a:ext cx="156004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lowest common</a:t>
            </a:r>
            <a:b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ancestors</a:t>
            </a:r>
            <a:endParaRPr lang="en-US" sz="1600" b="1"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9400" y="3657600"/>
            <a:ext cx="122661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graph</a:t>
            </a:r>
            <a:b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</a:b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connectivity</a:t>
            </a:r>
            <a:endParaRPr lang="en-US" sz="1600" b="1"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24400" y="4572000"/>
            <a:ext cx="143500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smtClean="0">
                <a:cs typeface="Arial" pitchFamily="34" charset="0"/>
              </a:rPr>
              <a:t>tree Euler tour</a:t>
            </a:r>
            <a:endParaRPr lang="en-US" sz="1400" b="1"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858251" y="5105400"/>
            <a:ext cx="116730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smtClean="0">
                <a:cs typeface="Arial" pitchFamily="34" charset="0"/>
              </a:rPr>
              <a:t>list ranking</a:t>
            </a:r>
            <a:endParaRPr lang="en-US" sz="1400" b="1"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26992" y="5638800"/>
            <a:ext cx="122982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smtClean="0">
                <a:cs typeface="Arial" pitchFamily="34" charset="0"/>
              </a:rPr>
              <a:t>2-ruling set</a:t>
            </a:r>
            <a:endParaRPr lang="en-US" sz="1400" b="1"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10000" y="6172200"/>
            <a:ext cx="126509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Arial" pitchFamily="34" charset="0"/>
              </a:rPr>
              <a:t>prefix-sums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62600" y="6172200"/>
            <a:ext cx="243528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smtClean="0">
                <a:cs typeface="Arial" pitchFamily="34" charset="0"/>
              </a:rPr>
              <a:t>deterministic coin tossing</a:t>
            </a:r>
            <a:endParaRPr lang="en-US" sz="1400" b="1">
              <a:cs typeface="Arial" pitchFamily="34" charset="0"/>
            </a:endParaRPr>
          </a:p>
        </p:txBody>
      </p:sp>
      <p:cxnSp>
        <p:nvCxnSpPr>
          <p:cNvPr id="95" name="Straight Connector 94"/>
          <p:cNvCxnSpPr>
            <a:stCxn id="64" idx="2"/>
            <a:endCxn id="66" idx="0"/>
          </p:cNvCxnSpPr>
          <p:nvPr/>
        </p:nvCxnSpPr>
        <p:spPr>
          <a:xfrm>
            <a:off x="2899709" y="1625917"/>
            <a:ext cx="0" cy="225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5" idx="2"/>
            <a:endCxn id="67" idx="0"/>
          </p:cNvCxnSpPr>
          <p:nvPr/>
        </p:nvCxnSpPr>
        <p:spPr>
          <a:xfrm>
            <a:off x="6573282" y="1625917"/>
            <a:ext cx="0" cy="225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67" idx="2"/>
            <a:endCxn id="72" idx="0"/>
          </p:cNvCxnSpPr>
          <p:nvPr/>
        </p:nvCxnSpPr>
        <p:spPr>
          <a:xfrm flipH="1">
            <a:off x="5466739" y="2159317"/>
            <a:ext cx="1106543" cy="355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6" idx="2"/>
            <a:endCxn id="72" idx="0"/>
          </p:cNvCxnSpPr>
          <p:nvPr/>
        </p:nvCxnSpPr>
        <p:spPr>
          <a:xfrm>
            <a:off x="2899709" y="2159317"/>
            <a:ext cx="2567030" cy="355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68" idx="2"/>
            <a:endCxn id="79" idx="0"/>
          </p:cNvCxnSpPr>
          <p:nvPr/>
        </p:nvCxnSpPr>
        <p:spPr>
          <a:xfrm>
            <a:off x="1184322" y="3037820"/>
            <a:ext cx="6058387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0" idx="2"/>
            <a:endCxn id="79" idx="0"/>
          </p:cNvCxnSpPr>
          <p:nvPr/>
        </p:nvCxnSpPr>
        <p:spPr>
          <a:xfrm>
            <a:off x="2868542" y="3037820"/>
            <a:ext cx="4374167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1" idx="2"/>
            <a:endCxn id="79" idx="0"/>
          </p:cNvCxnSpPr>
          <p:nvPr/>
        </p:nvCxnSpPr>
        <p:spPr>
          <a:xfrm>
            <a:off x="4206514" y="3037820"/>
            <a:ext cx="3036195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2" idx="2"/>
            <a:endCxn id="79" idx="0"/>
          </p:cNvCxnSpPr>
          <p:nvPr/>
        </p:nvCxnSpPr>
        <p:spPr>
          <a:xfrm>
            <a:off x="5466739" y="3037820"/>
            <a:ext cx="1775970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3" idx="2"/>
            <a:endCxn id="79" idx="0"/>
          </p:cNvCxnSpPr>
          <p:nvPr/>
        </p:nvCxnSpPr>
        <p:spPr>
          <a:xfrm>
            <a:off x="6868030" y="3037820"/>
            <a:ext cx="374679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75" idx="2"/>
            <a:endCxn id="79" idx="0"/>
          </p:cNvCxnSpPr>
          <p:nvPr/>
        </p:nvCxnSpPr>
        <p:spPr>
          <a:xfrm flipH="1">
            <a:off x="7242709" y="3037820"/>
            <a:ext cx="871119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72" idx="2"/>
            <a:endCxn id="78" idx="0"/>
          </p:cNvCxnSpPr>
          <p:nvPr/>
        </p:nvCxnSpPr>
        <p:spPr>
          <a:xfrm flipH="1">
            <a:off x="4513821" y="3037820"/>
            <a:ext cx="952918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73" idx="2"/>
            <a:endCxn id="78" idx="0"/>
          </p:cNvCxnSpPr>
          <p:nvPr/>
        </p:nvCxnSpPr>
        <p:spPr>
          <a:xfrm flipH="1">
            <a:off x="4513821" y="3037820"/>
            <a:ext cx="2354209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75" idx="2"/>
            <a:endCxn id="78" idx="0"/>
          </p:cNvCxnSpPr>
          <p:nvPr/>
        </p:nvCxnSpPr>
        <p:spPr>
          <a:xfrm flipH="1">
            <a:off x="4513821" y="3037820"/>
            <a:ext cx="3600007" cy="61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78" idx="2"/>
            <a:endCxn id="80" idx="0"/>
          </p:cNvCxnSpPr>
          <p:nvPr/>
        </p:nvCxnSpPr>
        <p:spPr>
          <a:xfrm>
            <a:off x="4513821" y="4180820"/>
            <a:ext cx="928083" cy="391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77" idx="2"/>
            <a:endCxn id="80" idx="0"/>
          </p:cNvCxnSpPr>
          <p:nvPr/>
        </p:nvCxnSpPr>
        <p:spPr>
          <a:xfrm>
            <a:off x="2840255" y="4180820"/>
            <a:ext cx="2601649" cy="391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76" idx="2"/>
            <a:endCxn id="80" idx="0"/>
          </p:cNvCxnSpPr>
          <p:nvPr/>
        </p:nvCxnSpPr>
        <p:spPr>
          <a:xfrm>
            <a:off x="1193940" y="4180820"/>
            <a:ext cx="4247964" cy="391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80" idx="2"/>
            <a:endCxn id="81" idx="0"/>
          </p:cNvCxnSpPr>
          <p:nvPr/>
        </p:nvCxnSpPr>
        <p:spPr>
          <a:xfrm>
            <a:off x="5441904" y="4879777"/>
            <a:ext cx="1" cy="225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81" idx="2"/>
            <a:endCxn id="82" idx="0"/>
          </p:cNvCxnSpPr>
          <p:nvPr/>
        </p:nvCxnSpPr>
        <p:spPr>
          <a:xfrm flipH="1">
            <a:off x="5441904" y="5413177"/>
            <a:ext cx="1" cy="225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82" idx="2"/>
            <a:endCxn id="83" idx="0"/>
          </p:cNvCxnSpPr>
          <p:nvPr/>
        </p:nvCxnSpPr>
        <p:spPr>
          <a:xfrm flipH="1">
            <a:off x="4442545" y="5946577"/>
            <a:ext cx="999359" cy="225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84" idx="0"/>
            <a:endCxn id="82" idx="2"/>
          </p:cNvCxnSpPr>
          <p:nvPr/>
        </p:nvCxnSpPr>
        <p:spPr>
          <a:xfrm flipH="1" flipV="1">
            <a:off x="5441904" y="5946577"/>
            <a:ext cx="1338337" cy="225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45"/>
          <p:cNvSpPr>
            <a:spLocks noGrp="1"/>
          </p:cNvSpPr>
          <p:nvPr>
            <p:ph type="title"/>
          </p:nvPr>
        </p:nvSpPr>
        <p:spPr>
          <a:xfrm>
            <a:off x="992124" y="137160"/>
            <a:ext cx="7159752" cy="58521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List, Tree, and Graph Algorithms</a:t>
            </a:r>
            <a:endParaRPr lang="en-US" sz="3200" dirty="0"/>
          </a:p>
        </p:txBody>
      </p:sp>
    </p:spTree>
  </p:cSld>
  <p:clrMapOvr>
    <a:masterClrMapping/>
  </p:clrMapOvr>
  <p:transition advTm="4230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Triconnected Components</a:t>
            </a:r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1266606" y="1802368"/>
            <a:ext cx="2086194" cy="3263602"/>
            <a:chOff x="838200" y="1236663"/>
            <a:chExt cx="2286331" cy="3576692"/>
          </a:xfrm>
        </p:grpSpPr>
        <p:sp>
          <p:nvSpPr>
            <p:cNvPr id="1031" name="Line 7"/>
            <p:cNvSpPr>
              <a:spLocks noChangeShapeType="1"/>
            </p:cNvSpPr>
            <p:nvPr/>
          </p:nvSpPr>
          <p:spPr bwMode="auto">
            <a:xfrm flipH="1" flipV="1">
              <a:off x="1186714" y="1528572"/>
              <a:ext cx="1503183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1141506" y="1467452"/>
              <a:ext cx="120650" cy="12223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2655888" y="1467452"/>
              <a:ext cx="120650" cy="12223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2716212" y="1551565"/>
              <a:ext cx="1" cy="150318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 flipV="1">
              <a:off x="1201831" y="1551563"/>
              <a:ext cx="0" cy="150318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V="1">
              <a:off x="1186715" y="3048000"/>
              <a:ext cx="1503183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649538" y="2981325"/>
              <a:ext cx="133350" cy="133350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2"/>
                    <a:pt x="50" y="18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135950" y="2981325"/>
              <a:ext cx="131763" cy="133350"/>
            </a:xfrm>
            <a:custGeom>
              <a:avLst/>
              <a:gdLst/>
              <a:ahLst/>
              <a:cxnLst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</a:cxnLst>
              <a:rect l="0" t="0" r="r" b="b"/>
              <a:pathLst>
                <a:path w="49" h="50">
                  <a:moveTo>
                    <a:pt x="41" y="9"/>
                  </a:moveTo>
                  <a:cubicBezTo>
                    <a:pt x="32" y="0"/>
                    <a:pt x="17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>
              <a:off x="2716212" y="3054749"/>
              <a:ext cx="0" cy="1503183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 flipH="1">
              <a:off x="1186714" y="4552670"/>
              <a:ext cx="1503183" cy="1588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Oval 45"/>
            <p:cNvSpPr>
              <a:spLocks noChangeArrowheads="1"/>
            </p:cNvSpPr>
            <p:nvPr/>
          </p:nvSpPr>
          <p:spPr bwMode="auto">
            <a:xfrm>
              <a:off x="2655888" y="4491550"/>
              <a:ext cx="120650" cy="1238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 flipH="1" flipV="1">
              <a:off x="1197494" y="3054748"/>
              <a:ext cx="8673" cy="1503183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1135950" y="4486789"/>
              <a:ext cx="131763" cy="133350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</a:cxnLst>
              <a:rect l="0" t="0" r="r" b="b"/>
              <a:pathLst>
                <a:path w="49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ubicBezTo>
                    <a:pt x="32" y="0"/>
                    <a:pt x="17" y="0"/>
                    <a:pt x="9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838200" y="1236663"/>
              <a:ext cx="267031" cy="505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857500" y="1236663"/>
              <a:ext cx="267031" cy="505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838200" y="2774950"/>
              <a:ext cx="267031" cy="505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2857500" y="2774950"/>
              <a:ext cx="267031" cy="505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852673" y="4307400"/>
              <a:ext cx="441325" cy="505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2856917" y="4307401"/>
              <a:ext cx="267031" cy="505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9" name="Straight Connector 138"/>
          <p:cNvCxnSpPr/>
          <p:nvPr/>
        </p:nvCxnSpPr>
        <p:spPr>
          <a:xfrm>
            <a:off x="4572000" y="12954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5747212" y="1345168"/>
            <a:ext cx="2089242" cy="4195464"/>
            <a:chOff x="4953000" y="1219200"/>
            <a:chExt cx="2089242" cy="4195464"/>
          </a:xfrm>
        </p:grpSpPr>
        <p:sp>
          <p:nvSpPr>
            <p:cNvPr id="93" name="Line 7"/>
            <p:cNvSpPr>
              <a:spLocks noChangeShapeType="1"/>
            </p:cNvSpPr>
            <p:nvPr/>
          </p:nvSpPr>
          <p:spPr bwMode="auto">
            <a:xfrm flipH="1" flipV="1">
              <a:off x="5271006" y="1485556"/>
              <a:ext cx="1371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8"/>
            <p:cNvSpPr>
              <a:spLocks noChangeArrowheads="1"/>
            </p:cNvSpPr>
            <p:nvPr/>
          </p:nvSpPr>
          <p:spPr bwMode="auto">
            <a:xfrm>
              <a:off x="5229756" y="1429787"/>
              <a:ext cx="110089" cy="11153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9"/>
            <p:cNvSpPr>
              <a:spLocks noChangeArrowheads="1"/>
            </p:cNvSpPr>
            <p:nvPr/>
          </p:nvSpPr>
          <p:spPr bwMode="auto">
            <a:xfrm>
              <a:off x="6611574" y="1429787"/>
              <a:ext cx="110089" cy="11153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0"/>
            <p:cNvSpPr>
              <a:spLocks noChangeShapeType="1"/>
            </p:cNvSpPr>
            <p:nvPr/>
          </p:nvSpPr>
          <p:spPr bwMode="auto">
            <a:xfrm flipH="1">
              <a:off x="6666618" y="1506537"/>
              <a:ext cx="0" cy="108426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3"/>
            <p:cNvSpPr>
              <a:spLocks noChangeShapeType="1"/>
            </p:cNvSpPr>
            <p:nvPr/>
          </p:nvSpPr>
          <p:spPr bwMode="auto">
            <a:xfrm flipH="1" flipV="1">
              <a:off x="5284800" y="1506534"/>
              <a:ext cx="0" cy="1084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40"/>
            <p:cNvSpPr>
              <a:spLocks noChangeShapeType="1"/>
            </p:cNvSpPr>
            <p:nvPr/>
          </p:nvSpPr>
          <p:spPr bwMode="auto">
            <a:xfrm>
              <a:off x="6666618" y="4038600"/>
              <a:ext cx="0" cy="114300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/>
          </p:nvSpPr>
          <p:spPr bwMode="auto">
            <a:xfrm flipH="1">
              <a:off x="5271006" y="5176798"/>
              <a:ext cx="1371600" cy="144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45"/>
            <p:cNvSpPr>
              <a:spLocks noChangeArrowheads="1"/>
            </p:cNvSpPr>
            <p:nvPr/>
          </p:nvSpPr>
          <p:spPr bwMode="auto">
            <a:xfrm>
              <a:off x="6611574" y="5121029"/>
              <a:ext cx="110089" cy="1129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46"/>
            <p:cNvSpPr>
              <a:spLocks noChangeShapeType="1"/>
            </p:cNvSpPr>
            <p:nvPr/>
          </p:nvSpPr>
          <p:spPr bwMode="auto">
            <a:xfrm flipH="1" flipV="1">
              <a:off x="5288757" y="4038599"/>
              <a:ext cx="0" cy="114299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8"/>
            <p:cNvSpPr>
              <a:spLocks/>
            </p:cNvSpPr>
            <p:nvPr/>
          </p:nvSpPr>
          <p:spPr bwMode="auto">
            <a:xfrm>
              <a:off x="5224686" y="5116684"/>
              <a:ext cx="120229" cy="121677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</a:cxnLst>
              <a:rect l="0" t="0" r="r" b="b"/>
              <a:pathLst>
                <a:path w="49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ubicBezTo>
                    <a:pt x="32" y="0"/>
                    <a:pt x="17" y="0"/>
                    <a:pt x="9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49"/>
            <p:cNvSpPr>
              <a:spLocks noChangeArrowheads="1"/>
            </p:cNvSpPr>
            <p:nvPr/>
          </p:nvSpPr>
          <p:spPr bwMode="auto">
            <a:xfrm>
              <a:off x="4953000" y="1219200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50"/>
            <p:cNvSpPr>
              <a:spLocks noChangeArrowheads="1"/>
            </p:cNvSpPr>
            <p:nvPr/>
          </p:nvSpPr>
          <p:spPr bwMode="auto">
            <a:xfrm>
              <a:off x="6795538" y="1219200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25"/>
            <p:cNvSpPr>
              <a:spLocks noChangeShapeType="1"/>
            </p:cNvSpPr>
            <p:nvPr/>
          </p:nvSpPr>
          <p:spPr bwMode="auto">
            <a:xfrm flipV="1">
              <a:off x="5271007" y="2611348"/>
              <a:ext cx="1371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6"/>
            <p:cNvSpPr>
              <a:spLocks/>
            </p:cNvSpPr>
            <p:nvPr/>
          </p:nvSpPr>
          <p:spPr bwMode="auto">
            <a:xfrm>
              <a:off x="6605780" y="2550510"/>
              <a:ext cx="121677" cy="121677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2"/>
                    <a:pt x="50" y="18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5224686" y="2550510"/>
              <a:ext cx="120229" cy="121677"/>
            </a:xfrm>
            <a:custGeom>
              <a:avLst/>
              <a:gdLst/>
              <a:ahLst/>
              <a:cxnLst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</a:cxnLst>
              <a:rect l="0" t="0" r="r" b="b"/>
              <a:pathLst>
                <a:path w="49" h="50">
                  <a:moveTo>
                    <a:pt x="41" y="9"/>
                  </a:moveTo>
                  <a:cubicBezTo>
                    <a:pt x="32" y="0"/>
                    <a:pt x="17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51"/>
            <p:cNvSpPr>
              <a:spLocks noChangeArrowheads="1"/>
            </p:cNvSpPr>
            <p:nvPr/>
          </p:nvSpPr>
          <p:spPr bwMode="auto">
            <a:xfrm>
              <a:off x="4953000" y="2362200"/>
              <a:ext cx="243656" cy="46166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6795538" y="2362200"/>
              <a:ext cx="243656" cy="46166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56"/>
            <p:cNvSpPr>
              <a:spLocks noChangeArrowheads="1"/>
            </p:cNvSpPr>
            <p:nvPr/>
          </p:nvSpPr>
          <p:spPr bwMode="auto">
            <a:xfrm>
              <a:off x="4966206" y="4952998"/>
              <a:ext cx="4026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57"/>
            <p:cNvSpPr>
              <a:spLocks noChangeArrowheads="1"/>
            </p:cNvSpPr>
            <p:nvPr/>
          </p:nvSpPr>
          <p:spPr bwMode="auto">
            <a:xfrm>
              <a:off x="6795006" y="4952999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25"/>
            <p:cNvSpPr>
              <a:spLocks noChangeShapeType="1"/>
            </p:cNvSpPr>
            <p:nvPr/>
          </p:nvSpPr>
          <p:spPr bwMode="auto">
            <a:xfrm flipV="1">
              <a:off x="5274055" y="4054683"/>
              <a:ext cx="1371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6"/>
            <p:cNvSpPr>
              <a:spLocks/>
            </p:cNvSpPr>
            <p:nvPr/>
          </p:nvSpPr>
          <p:spPr bwMode="auto">
            <a:xfrm>
              <a:off x="6608828" y="3993845"/>
              <a:ext cx="121677" cy="121677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2"/>
                    <a:pt x="50" y="18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2"/>
            <p:cNvSpPr>
              <a:spLocks/>
            </p:cNvSpPr>
            <p:nvPr/>
          </p:nvSpPr>
          <p:spPr bwMode="auto">
            <a:xfrm>
              <a:off x="5227734" y="3993845"/>
              <a:ext cx="120229" cy="121677"/>
            </a:xfrm>
            <a:custGeom>
              <a:avLst/>
              <a:gdLst/>
              <a:ahLst/>
              <a:cxnLst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</a:cxnLst>
              <a:rect l="0" t="0" r="r" b="b"/>
              <a:pathLst>
                <a:path w="49" h="50">
                  <a:moveTo>
                    <a:pt x="41" y="9"/>
                  </a:moveTo>
                  <a:cubicBezTo>
                    <a:pt x="32" y="0"/>
                    <a:pt x="17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51"/>
            <p:cNvSpPr>
              <a:spLocks noChangeArrowheads="1"/>
            </p:cNvSpPr>
            <p:nvPr/>
          </p:nvSpPr>
          <p:spPr bwMode="auto">
            <a:xfrm>
              <a:off x="4956048" y="3805535"/>
              <a:ext cx="243656" cy="46166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52"/>
            <p:cNvSpPr>
              <a:spLocks noChangeArrowheads="1"/>
            </p:cNvSpPr>
            <p:nvPr/>
          </p:nvSpPr>
          <p:spPr bwMode="auto">
            <a:xfrm>
              <a:off x="6798586" y="3805535"/>
              <a:ext cx="243656" cy="46166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Freeform 26"/>
            <p:cNvSpPr>
              <a:spLocks/>
            </p:cNvSpPr>
            <p:nvPr/>
          </p:nvSpPr>
          <p:spPr bwMode="auto">
            <a:xfrm>
              <a:off x="6608828" y="3293298"/>
              <a:ext cx="121677" cy="121677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2"/>
                    <a:pt x="50" y="18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5227734" y="3293298"/>
              <a:ext cx="120229" cy="121677"/>
            </a:xfrm>
            <a:custGeom>
              <a:avLst/>
              <a:gdLst/>
              <a:ahLst/>
              <a:cxnLst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</a:cxnLst>
              <a:rect l="0" t="0" r="r" b="b"/>
              <a:pathLst>
                <a:path w="49" h="50">
                  <a:moveTo>
                    <a:pt x="41" y="9"/>
                  </a:moveTo>
                  <a:cubicBezTo>
                    <a:pt x="32" y="0"/>
                    <a:pt x="17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51"/>
            <p:cNvSpPr>
              <a:spLocks noChangeArrowheads="1"/>
            </p:cNvSpPr>
            <p:nvPr/>
          </p:nvSpPr>
          <p:spPr bwMode="auto">
            <a:xfrm>
              <a:off x="4956048" y="3104988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52"/>
            <p:cNvSpPr>
              <a:spLocks noChangeArrowheads="1"/>
            </p:cNvSpPr>
            <p:nvPr/>
          </p:nvSpPr>
          <p:spPr bwMode="auto">
            <a:xfrm>
              <a:off x="6798586" y="3104988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Line 25"/>
            <p:cNvSpPr>
              <a:spLocks noChangeShapeType="1"/>
            </p:cNvSpPr>
            <p:nvPr/>
          </p:nvSpPr>
          <p:spPr bwMode="auto">
            <a:xfrm flipV="1">
              <a:off x="5293756" y="3351722"/>
              <a:ext cx="1371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5293756" y="3065626"/>
              <a:ext cx="1371600" cy="576072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1440715" y="5650468"/>
            <a:ext cx="173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Input graph G</a:t>
            </a:r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4973066" y="5650468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Triconnected components of G</a:t>
            </a:r>
            <a:endParaRPr lang="en-US" dirty="0"/>
          </a:p>
        </p:txBody>
      </p:sp>
    </p:spTree>
  </p:cSld>
  <p:clrMapOvr>
    <a:masterClrMapping/>
  </p:clrMapOvr>
  <p:transition advTm="3070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High-level structure</a:t>
            </a:r>
          </a:p>
          <a:p>
            <a:pPr lvl="1"/>
            <a:r>
              <a:rPr lang="en-US" dirty="0" smtClean="0"/>
              <a:t>Key insight for serial and parallel algorithms: separation pairs lie on </a:t>
            </a:r>
            <a:r>
              <a:rPr lang="en-US" dirty="0" smtClean="0">
                <a:solidFill>
                  <a:schemeClr val="accent2"/>
                </a:solidFill>
              </a:rPr>
              <a:t>cycles</a:t>
            </a:r>
            <a:r>
              <a:rPr lang="en-US" dirty="0" smtClean="0"/>
              <a:t> in the input graph</a:t>
            </a:r>
          </a:p>
          <a:p>
            <a:pPr lvl="1"/>
            <a:r>
              <a:rPr lang="en-US" dirty="0" smtClean="0"/>
              <a:t>Serial [HT73]: use </a:t>
            </a:r>
            <a:r>
              <a:rPr lang="en-US" dirty="0" smtClean="0">
                <a:solidFill>
                  <a:schemeClr val="accent2"/>
                </a:solidFill>
              </a:rPr>
              <a:t>depth-first search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Parallel [RV88, MR92]: use an </a:t>
            </a:r>
            <a:r>
              <a:rPr lang="en-US" dirty="0" smtClean="0">
                <a:solidFill>
                  <a:schemeClr val="accent2"/>
                </a:solidFill>
              </a:rPr>
              <a:t>ear decomposition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Triconnectivity Algorithm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971800" y="3810000"/>
            <a:ext cx="3145893" cy="2442865"/>
            <a:chOff x="2971800" y="3810000"/>
            <a:chExt cx="3145893" cy="244286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rot="16200000" flipH="1" flipV="1">
              <a:off x="2420852" y="5023892"/>
              <a:ext cx="1371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 rot="16200000">
              <a:off x="3051607" y="5640129"/>
              <a:ext cx="110089" cy="11153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16200000">
              <a:off x="3051607" y="4258310"/>
              <a:ext cx="110089" cy="11153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rot="16200000" flipH="1">
              <a:off x="3813432" y="3628280"/>
              <a:ext cx="1" cy="1371599"/>
            </a:xfrm>
            <a:prstGeom prst="line">
              <a:avLst/>
            </a:prstGeom>
            <a:noFill/>
            <a:ln w="38100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rot="16200000" flipH="1" flipV="1">
              <a:off x="3813431" y="5010097"/>
              <a:ext cx="0" cy="1371601"/>
            </a:xfrm>
            <a:prstGeom prst="line">
              <a:avLst/>
            </a:prstGeom>
            <a:noFill/>
            <a:ln w="38100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rot="16200000" flipV="1">
              <a:off x="3807276" y="5023891"/>
              <a:ext cx="1371600" cy="0"/>
            </a:xfrm>
            <a:prstGeom prst="line">
              <a:avLst/>
            </a:prstGeom>
            <a:noFill/>
            <a:ln w="38100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 rot="16200000">
              <a:off x="4432237" y="4253241"/>
              <a:ext cx="121677" cy="121677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2"/>
                    <a:pt x="50" y="18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2"/>
            <p:cNvSpPr>
              <a:spLocks/>
            </p:cNvSpPr>
            <p:nvPr/>
          </p:nvSpPr>
          <p:spPr bwMode="auto">
            <a:xfrm rot="16200000">
              <a:off x="4432961" y="5635059"/>
              <a:ext cx="120229" cy="121677"/>
            </a:xfrm>
            <a:custGeom>
              <a:avLst/>
              <a:gdLst/>
              <a:ahLst/>
              <a:cxnLst>
                <a:cxn ang="0">
                  <a:pos x="41" y="9"/>
                </a:cxn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</a:cxnLst>
              <a:rect l="0" t="0" r="r" b="b"/>
              <a:pathLst>
                <a:path w="49" h="50">
                  <a:moveTo>
                    <a:pt x="41" y="9"/>
                  </a:moveTo>
                  <a:cubicBezTo>
                    <a:pt x="32" y="0"/>
                    <a:pt x="17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 rot="16200000">
              <a:off x="5185034" y="3628280"/>
              <a:ext cx="0" cy="1371600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43"/>
            <p:cNvSpPr>
              <a:spLocks noChangeShapeType="1"/>
            </p:cNvSpPr>
            <p:nvPr/>
          </p:nvSpPr>
          <p:spPr bwMode="auto">
            <a:xfrm rot="16200000" flipH="1">
              <a:off x="5180957" y="5023167"/>
              <a:ext cx="1371600" cy="1449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45"/>
            <p:cNvSpPr>
              <a:spLocks noChangeArrowheads="1"/>
            </p:cNvSpPr>
            <p:nvPr/>
          </p:nvSpPr>
          <p:spPr bwMode="auto">
            <a:xfrm rot="16200000">
              <a:off x="5811711" y="4257586"/>
              <a:ext cx="110089" cy="1129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 rot="16200000" flipH="1" flipV="1">
              <a:off x="5181076" y="5010098"/>
              <a:ext cx="7914" cy="1371600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 rot="16200000">
              <a:off x="5806642" y="5635059"/>
              <a:ext cx="120229" cy="121677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41"/>
                </a:cxn>
                <a:cxn ang="0">
                  <a:pos x="41" y="41"/>
                </a:cxn>
                <a:cxn ang="0">
                  <a:pos x="41" y="9"/>
                </a:cxn>
                <a:cxn ang="0">
                  <a:pos x="9" y="9"/>
                </a:cxn>
              </a:cxnLst>
              <a:rect l="0" t="0" r="r" b="b"/>
              <a:pathLst>
                <a:path w="49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2"/>
                    <a:pt x="49" y="18"/>
                    <a:pt x="41" y="9"/>
                  </a:cubicBezTo>
                  <a:cubicBezTo>
                    <a:pt x="32" y="0"/>
                    <a:pt x="17" y="0"/>
                    <a:pt x="9" y="9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49"/>
            <p:cNvSpPr>
              <a:spLocks noChangeArrowheads="1"/>
            </p:cNvSpPr>
            <p:nvPr/>
          </p:nvSpPr>
          <p:spPr bwMode="auto">
            <a:xfrm>
              <a:off x="2971800" y="3810000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50"/>
            <p:cNvSpPr>
              <a:spLocks noChangeArrowheads="1"/>
            </p:cNvSpPr>
            <p:nvPr/>
          </p:nvSpPr>
          <p:spPr bwMode="auto">
            <a:xfrm>
              <a:off x="2989262" y="5790668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51"/>
            <p:cNvSpPr>
              <a:spLocks noChangeArrowheads="1"/>
            </p:cNvSpPr>
            <p:nvPr/>
          </p:nvSpPr>
          <p:spPr bwMode="auto">
            <a:xfrm>
              <a:off x="4375432" y="3810000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52"/>
            <p:cNvSpPr>
              <a:spLocks noChangeArrowheads="1"/>
            </p:cNvSpPr>
            <p:nvPr/>
          </p:nvSpPr>
          <p:spPr bwMode="auto">
            <a:xfrm>
              <a:off x="4392894" y="5790668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56"/>
            <p:cNvSpPr>
              <a:spLocks noChangeArrowheads="1"/>
            </p:cNvSpPr>
            <p:nvPr/>
          </p:nvSpPr>
          <p:spPr bwMode="auto">
            <a:xfrm>
              <a:off x="5715000" y="3810000"/>
              <a:ext cx="4026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57"/>
            <p:cNvSpPr>
              <a:spLocks noChangeArrowheads="1"/>
            </p:cNvSpPr>
            <p:nvPr/>
          </p:nvSpPr>
          <p:spPr bwMode="auto">
            <a:xfrm>
              <a:off x="5791200" y="5791200"/>
              <a:ext cx="2436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248400" y="4648200"/>
            <a:ext cx="2514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Ear decomposition of G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4800600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962400" y="4800600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E2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0" y="4800600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E3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4772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Low-level structure</a:t>
            </a:r>
          </a:p>
          <a:p>
            <a:pPr lvl="1"/>
            <a:r>
              <a:rPr lang="en-US" dirty="0" smtClean="0"/>
              <a:t>The bulk of the algorithm lies in </a:t>
            </a:r>
            <a:r>
              <a:rPr lang="en-US" dirty="0" smtClean="0">
                <a:solidFill>
                  <a:schemeClr val="accent2"/>
                </a:solidFill>
              </a:rPr>
              <a:t>general subroutines </a:t>
            </a:r>
            <a:r>
              <a:rPr lang="en-US" dirty="0" smtClean="0"/>
              <a:t>such as </a:t>
            </a:r>
            <a:r>
              <a:rPr lang="en-US" dirty="0" smtClean="0">
                <a:solidFill>
                  <a:schemeClr val="accent2"/>
                </a:solidFill>
              </a:rPr>
              <a:t>graph connectivity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Implementation of the triconnectivity algorithm was greatly assisted by </a:t>
            </a:r>
            <a:r>
              <a:rPr lang="en-US" dirty="0" smtClean="0">
                <a:solidFill>
                  <a:schemeClr val="accent2"/>
                </a:solidFill>
              </a:rPr>
              <a:t>reuse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chemeClr val="accent2"/>
                </a:solidFill>
              </a:rPr>
              <a:t>library</a:t>
            </a:r>
            <a:r>
              <a:rPr lang="en-US" dirty="0" smtClean="0"/>
              <a:t> developed during earlier work on biconnectivity (PMAM ‘12).</a:t>
            </a:r>
          </a:p>
          <a:p>
            <a:pPr lvl="2"/>
            <a:r>
              <a:rPr lang="en-US" dirty="0" smtClean="0"/>
              <a:t>Using this library, a majority of </a:t>
            </a:r>
            <a:r>
              <a:rPr lang="en-US" dirty="0" smtClean="0">
                <a:solidFill>
                  <a:schemeClr val="accent2"/>
                </a:solidFill>
              </a:rPr>
              <a:t>students </a:t>
            </a:r>
            <a:r>
              <a:rPr lang="en-US" dirty="0" smtClean="0"/>
              <a:t>successfully completed a programming assignment on biconnectivity in </a:t>
            </a:r>
            <a:r>
              <a:rPr lang="en-US" dirty="0" smtClean="0">
                <a:solidFill>
                  <a:schemeClr val="accent2"/>
                </a:solidFill>
              </a:rPr>
              <a:t>2-3 weeks in a grad course on parallel </a:t>
            </a:r>
            <a:r>
              <a:rPr lang="en-US" b="1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Triconnectivity Algorithm</a:t>
            </a:r>
            <a:endParaRPr lang="en-US" dirty="0"/>
          </a:p>
        </p:txBody>
      </p:sp>
    </p:spTree>
  </p:cSld>
  <p:clrMapOvr>
    <a:masterClrMapping/>
  </p:clrMapOvr>
  <p:transition advTm="4890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Explicit Multi-Threading (</a:t>
            </a:r>
            <a:r>
              <a:rPr lang="en-US" dirty="0" smtClean="0">
                <a:solidFill>
                  <a:schemeClr val="accent2"/>
                </a:solidFill>
              </a:rPr>
              <a:t>XMT</a:t>
            </a:r>
            <a:r>
              <a:rPr lang="en-US" dirty="0" smtClean="0"/>
              <a:t>) architecture was developed at the University of Maryland with the following </a:t>
            </a:r>
            <a:r>
              <a:rPr lang="en-US" dirty="0" smtClean="0">
                <a:solidFill>
                  <a:schemeClr val="accent2"/>
                </a:solidFill>
              </a:rPr>
              <a:t>goals</a:t>
            </a:r>
            <a:r>
              <a:rPr lang="en-US" dirty="0" smtClean="0"/>
              <a:t> in mind:</a:t>
            </a:r>
          </a:p>
          <a:p>
            <a:pPr lvl="1"/>
            <a:r>
              <a:rPr lang="en-US" dirty="0" smtClean="0"/>
              <a:t>Good performance on parallel </a:t>
            </a:r>
            <a:r>
              <a:rPr lang="en-US" dirty="0"/>
              <a:t>algorithms of </a:t>
            </a:r>
            <a:r>
              <a:rPr lang="en-US" dirty="0">
                <a:solidFill>
                  <a:schemeClr val="accent2"/>
                </a:solidFill>
              </a:rPr>
              <a:t>any </a:t>
            </a:r>
            <a:r>
              <a:rPr lang="en-US" dirty="0" smtClean="0">
                <a:solidFill>
                  <a:schemeClr val="accent2"/>
                </a:solidFill>
              </a:rPr>
              <a:t>granularity</a:t>
            </a:r>
          </a:p>
          <a:p>
            <a:pPr lvl="1"/>
            <a:r>
              <a:rPr lang="en-US" dirty="0" smtClean="0"/>
              <a:t>Support for </a:t>
            </a:r>
            <a:r>
              <a:rPr lang="en-US" dirty="0" smtClean="0">
                <a:solidFill>
                  <a:schemeClr val="accent2"/>
                </a:solidFill>
              </a:rPr>
              <a:t>regular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or </a:t>
            </a:r>
            <a:r>
              <a:rPr lang="en-US" dirty="0" smtClean="0">
                <a:solidFill>
                  <a:schemeClr val="accent2"/>
                </a:solidFill>
              </a:rPr>
              <a:t>irregular</a:t>
            </a:r>
            <a:r>
              <a:rPr lang="en-US" dirty="0" smtClean="0"/>
              <a:t> memory access</a:t>
            </a:r>
          </a:p>
          <a:p>
            <a:pPr lvl="1"/>
            <a:r>
              <a:rPr lang="en-US" dirty="0" smtClean="0"/>
              <a:t>Efficient </a:t>
            </a:r>
            <a:r>
              <a:rPr lang="en-US" dirty="0"/>
              <a:t>execution of code derived from </a:t>
            </a:r>
            <a:r>
              <a:rPr lang="en-US" dirty="0">
                <a:solidFill>
                  <a:schemeClr val="accent2"/>
                </a:solidFill>
              </a:rPr>
              <a:t>PRAM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</a:p>
          <a:p>
            <a:r>
              <a:rPr lang="en-US" dirty="0" smtClean="0"/>
              <a:t>A 64-processor FPGA </a:t>
            </a:r>
            <a:r>
              <a:rPr lang="en-US" dirty="0" smtClean="0">
                <a:solidFill>
                  <a:schemeClr val="accent2"/>
                </a:solidFill>
              </a:rPr>
              <a:t>hardware prototype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chemeClr val="accent2"/>
                </a:solidFill>
              </a:rPr>
              <a:t>software </a:t>
            </a:r>
            <a:r>
              <a:rPr lang="en-US" dirty="0" err="1" smtClean="0">
                <a:solidFill>
                  <a:schemeClr val="accent2"/>
                </a:solidFill>
              </a:rPr>
              <a:t>toolchain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(compiler and simulator) exist; the latter is freely available for download.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XMT Platform</a:t>
            </a:r>
            <a:endParaRPr lang="en-US"/>
          </a:p>
        </p:txBody>
      </p:sp>
    </p:spTree>
  </p:cSld>
  <p:clrMapOvr>
    <a:masterClrMapping/>
  </p:clrMapOvr>
  <p:transition advTm="5205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29000"/>
            <a:ext cx="8382000" cy="2819400"/>
          </a:xfrm>
        </p:spPr>
        <p:txBody>
          <a:bodyPr>
            <a:noAutofit/>
          </a:bodyPr>
          <a:lstStyle/>
          <a:p>
            <a:r>
              <a:rPr lang="en-US" sz="2200" smtClean="0"/>
              <a:t>Random graph: Edges are added at random between unique pairs of vertices</a:t>
            </a:r>
          </a:p>
          <a:p>
            <a:r>
              <a:rPr lang="en-US" sz="2200" smtClean="0"/>
              <a:t>Planar3 graph: Vertices are added in layers of three; each vertex in a layer is connected to the other vertices in the layer and two vertices of the preceding layer</a:t>
            </a:r>
          </a:p>
          <a:p>
            <a:r>
              <a:rPr lang="en-US" sz="2200" smtClean="0"/>
              <a:t>Ladder: Similar to Planar3, but with two vertices per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Families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1" y="1219200"/>
          <a:ext cx="6705600" cy="20837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61944"/>
                <a:gridCol w="1551980"/>
                <a:gridCol w="1371561"/>
                <a:gridCol w="1720115"/>
              </a:tblGrid>
              <a:tr h="16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Data set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Vertices (n)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Edges (m)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Sep. </a:t>
                      </a:r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+mj-lt"/>
                        </a:rPr>
                        <a:t>pairs (s</a:t>
                      </a: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Random-10K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60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Random-20K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Planar3-1000K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Ladder-20K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10K</a:t>
                      </a:r>
                    </a:p>
                  </a:txBody>
                  <a:tcPr marL="9525" marR="9525" marT="9525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Ladder-100K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50K</a:t>
                      </a:r>
                    </a:p>
                  </a:txBody>
                  <a:tcPr marL="9525" marR="9525" marT="9525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Ladder-1000K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1500K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500K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advTm="6361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94-AA0B-4DE4-92C2-3C3EC256DE2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Speedup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9055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4153</TotalTime>
  <Words>1377</Words>
  <Application>Microsoft Office PowerPoint</Application>
  <PresentationFormat>On-screen Show (4:3)</PresentationFormat>
  <Paragraphs>214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Brief Announcement: Speedups for Parallel Graph Triconnectivity</vt:lpstr>
      <vt:lpstr>Introduction</vt:lpstr>
      <vt:lpstr>List, Tree, and Graph Algorithms</vt:lpstr>
      <vt:lpstr>Triconnected Components</vt:lpstr>
      <vt:lpstr>Triconnectivity Algorithm</vt:lpstr>
      <vt:lpstr>Triconnectivity Algorithm</vt:lpstr>
      <vt:lpstr>The XMT Platform</vt:lpstr>
      <vt:lpstr>Graph Families</vt:lpstr>
      <vt:lpstr>Speedup</vt:lpstr>
      <vt:lpstr>Analytic vs. Experimental Runtime</vt:lpstr>
      <vt:lpstr>Conclusion</vt:lpstr>
      <vt:lpstr>References</vt:lpstr>
      <vt:lpstr>References</vt:lpstr>
      <vt:lpstr>References</vt:lpstr>
      <vt:lpstr>Backup slides</vt:lpstr>
      <vt:lpstr>The Problem with the PRAM</vt:lpstr>
      <vt:lpstr>The XMT Platform</vt:lpstr>
      <vt:lpstr>The XMT Platform</vt:lpstr>
      <vt:lpstr>Evaluation: Graph Families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Announcement: Speedups for Parallel Graph Triconnectivity</dc:title>
  <dc:creator>James Edwards</dc:creator>
  <cp:lastModifiedBy>Uzi Vishkin</cp:lastModifiedBy>
  <cp:revision>242</cp:revision>
  <dcterms:created xsi:type="dcterms:W3CDTF">2011-03-01T02:42:17Z</dcterms:created>
  <dcterms:modified xsi:type="dcterms:W3CDTF">2012-07-02T14:13:21Z</dcterms:modified>
</cp:coreProperties>
</file>