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26" r:id="rId3"/>
    <p:sldId id="396" r:id="rId4"/>
    <p:sldId id="258" r:id="rId5"/>
    <p:sldId id="259" r:id="rId6"/>
    <p:sldId id="397" r:id="rId7"/>
    <p:sldId id="398" r:id="rId8"/>
    <p:sldId id="399" r:id="rId9"/>
    <p:sldId id="400" r:id="rId10"/>
    <p:sldId id="401" r:id="rId11"/>
    <p:sldId id="402" r:id="rId12"/>
    <p:sldId id="261" r:id="rId13"/>
    <p:sldId id="429" r:id="rId14"/>
    <p:sldId id="260" r:id="rId15"/>
    <p:sldId id="406" r:id="rId16"/>
    <p:sldId id="262" r:id="rId17"/>
    <p:sldId id="320" r:id="rId18"/>
    <p:sldId id="436" r:id="rId19"/>
    <p:sldId id="337" r:id="rId20"/>
    <p:sldId id="336" r:id="rId21"/>
    <p:sldId id="265" r:id="rId22"/>
    <p:sldId id="346" r:id="rId23"/>
    <p:sldId id="347" r:id="rId24"/>
    <p:sldId id="319" r:id="rId25"/>
    <p:sldId id="266" r:id="rId26"/>
    <p:sldId id="332" r:id="rId27"/>
    <p:sldId id="348" r:id="rId28"/>
    <p:sldId id="268" r:id="rId29"/>
    <p:sldId id="409" r:id="rId30"/>
    <p:sldId id="269" r:id="rId31"/>
    <p:sldId id="321" r:id="rId32"/>
    <p:sldId id="271" r:id="rId33"/>
    <p:sldId id="299" r:id="rId34"/>
    <p:sldId id="342" r:id="rId35"/>
    <p:sldId id="302" r:id="rId36"/>
    <p:sldId id="438" r:id="rId37"/>
    <p:sldId id="309" r:id="rId38"/>
    <p:sldId id="275" r:id="rId39"/>
    <p:sldId id="308" r:id="rId40"/>
    <p:sldId id="291" r:id="rId41"/>
    <p:sldId id="316" r:id="rId42"/>
    <p:sldId id="315" r:id="rId43"/>
    <p:sldId id="292" r:id="rId44"/>
    <p:sldId id="293" r:id="rId45"/>
    <p:sldId id="322" r:id="rId46"/>
    <p:sldId id="313" r:id="rId47"/>
    <p:sldId id="305" r:id="rId48"/>
    <p:sldId id="295" r:id="rId49"/>
    <p:sldId id="296" r:id="rId50"/>
    <p:sldId id="297" r:id="rId51"/>
    <p:sldId id="294" r:id="rId52"/>
    <p:sldId id="300" r:id="rId53"/>
    <p:sldId id="301" r:id="rId54"/>
    <p:sldId id="323" r:id="rId55"/>
    <p:sldId id="393" r:id="rId56"/>
    <p:sldId id="447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70" r:id="rId71"/>
    <p:sldId id="369" r:id="rId72"/>
    <p:sldId id="368" r:id="rId73"/>
    <p:sldId id="371" r:id="rId74"/>
    <p:sldId id="264" r:id="rId75"/>
    <p:sldId id="333" r:id="rId76"/>
    <p:sldId id="446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11" autoAdjust="0"/>
  </p:normalViewPr>
  <p:slideViewPr>
    <p:cSldViewPr>
      <p:cViewPr varScale="1">
        <p:scale>
          <a:sx n="101" d="100"/>
          <a:sy n="101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5" name="Rectangle 3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625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830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933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035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37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403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3427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5475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Arial" pitchFamily="34" charset="0"/>
              </a:rPr>
              <a:t>Moore’s law make shift from large time sharing computer facilities to individual, small but powerful computer systems, and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1334" tIns="44866" rIns="91334" bIns="44866"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Computers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smtClean="0"/>
              <a:t>Week 1</a:t>
            </a:r>
          </a:p>
          <a:p>
            <a:pPr marL="342900" indent="-342900"/>
            <a:r>
              <a:rPr lang="en-US" smtClean="0"/>
              <a:t>LBSC 690</a:t>
            </a:r>
          </a:p>
          <a:p>
            <a:pPr marL="342900" indent="-342900"/>
            <a:r>
              <a:rPr lang="en-US" smtClean="0"/>
              <a:t>Information Technology</a:t>
            </a:r>
          </a:p>
        </p:txBody>
      </p:sp>
      <p:pic>
        <p:nvPicPr>
          <p:cNvPr id="4100" name="Picture 5" descr="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MacBook_Pr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2024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IPhoneSeatt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25400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The Big Picture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4572000" y="3505200"/>
            <a:ext cx="1219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Processor</a:t>
            </a:r>
          </a:p>
        </p:txBody>
      </p:sp>
      <p:sp>
        <p:nvSpPr>
          <p:cNvPr id="1031" name="Oval 4"/>
          <p:cNvSpPr>
            <a:spLocks noChangeArrowheads="1"/>
          </p:cNvSpPr>
          <p:nvPr/>
        </p:nvSpPr>
        <p:spPr bwMode="auto">
          <a:xfrm>
            <a:off x="6705600" y="3352800"/>
            <a:ext cx="11430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Memory</a:t>
            </a:r>
          </a:p>
        </p:txBody>
      </p:sp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609600" y="2971800"/>
          <a:ext cx="1384300" cy="1871663"/>
        </p:xfrm>
        <a:graphic>
          <a:graphicData uri="http://schemas.openxmlformats.org/presentationml/2006/ole">
            <p:oleObj spid="_x0000_s1026" name="Clip" r:id="rId4" imgW="1382400" imgH="1869840" progId="MS_ClipArt_Gallery.2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/>
          </p:cNvGraphicFramePr>
          <p:nvPr/>
        </p:nvGraphicFramePr>
        <p:xfrm>
          <a:off x="2590800" y="3505200"/>
          <a:ext cx="1271588" cy="1149350"/>
        </p:xfrm>
        <a:graphic>
          <a:graphicData uri="http://schemas.openxmlformats.org/presentationml/2006/ole">
            <p:oleObj spid="_x0000_s1027" name="Clip" r:id="rId5" imgW="1269720" imgH="1147680" progId="MS_ClipArt_Gallery.2">
              <p:embed/>
            </p:oleObj>
          </a:graphicData>
        </a:graphic>
      </p:graphicFrame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5792788" y="3962400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3659188" y="3962400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8" name="Object 9"/>
          <p:cNvGraphicFramePr>
            <a:graphicFrameLocks/>
          </p:cNvGraphicFramePr>
          <p:nvPr/>
        </p:nvGraphicFramePr>
        <p:xfrm>
          <a:off x="1524000" y="1371600"/>
          <a:ext cx="6108700" cy="4076700"/>
        </p:xfrm>
        <a:graphic>
          <a:graphicData uri="http://schemas.openxmlformats.org/presentationml/2006/ole">
            <p:oleObj spid="_x0000_s1028" name="Clip" r:id="rId6" imgW="6107040" imgH="4074840" progId="MS_ClipArt_Gallery.5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0" y="5410200"/>
            <a:ext cx="1219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Network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5181600" y="4495800"/>
            <a:ext cx="0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305800" cy="1143000"/>
          </a:xfrm>
        </p:spPr>
        <p:txBody>
          <a:bodyPr lIns="91440" tIns="45720" rIns="91440" bIns="45720"/>
          <a:lstStyle/>
          <a:p>
            <a:r>
              <a:rPr lang="en-US" smtClean="0"/>
              <a:t>Binary Data </a:t>
            </a:r>
            <a:r>
              <a:rPr lang="en-US" u="sng" smtClean="0"/>
              <a:t>Representation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62000" y="1219200"/>
            <a:ext cx="786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pitchFamily="34" charset="0"/>
              </a:rPr>
              <a:t>Example: American Standard Code for Information Interchange (ASCII)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514600" y="1981200"/>
            <a:ext cx="1563688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01000001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01010001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397375" y="1981200"/>
            <a:ext cx="15748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01100001 	= a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01100010 	= b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01100011 	= c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01100100 	= d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01100101 	= e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01100110 	= f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01100111 	= g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01101000 	= h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01101001 	= i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01101010 	= j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01101011 	= k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01101100 	= l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01101101 	= m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01101110 	= n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01101111 	= o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01110000 	= p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01110001 	= q</a:t>
            </a:r>
          </a:p>
          <a:p>
            <a:pPr>
              <a:tabLst>
                <a:tab pos="1033463" algn="l"/>
              </a:tabLst>
            </a:pPr>
            <a:r>
              <a:rPr lang="en-US" sz="1600" b="1">
                <a:latin typeface="Arial" pitchFamily="34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Hardware Processing Cycle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Input comes from somewhere</a:t>
            </a:r>
          </a:p>
          <a:p>
            <a:pPr lvl="1"/>
            <a:r>
              <a:rPr lang="en-US" smtClean="0"/>
              <a:t>Keyboard, mouse, microphone, camera, …</a:t>
            </a:r>
          </a:p>
          <a:p>
            <a:pPr lvl="3"/>
            <a:endParaRPr lang="en-US" smtClean="0"/>
          </a:p>
          <a:p>
            <a:r>
              <a:rPr lang="en-US" smtClean="0"/>
              <a:t>The system does something with it</a:t>
            </a:r>
          </a:p>
          <a:p>
            <a:pPr lvl="1"/>
            <a:r>
              <a:rPr lang="en-US" smtClean="0"/>
              <a:t>Processor, memory, software, network, …</a:t>
            </a:r>
          </a:p>
          <a:p>
            <a:pPr lvl="3"/>
            <a:endParaRPr lang="en-US" smtClean="0"/>
          </a:p>
          <a:p>
            <a:r>
              <a:rPr lang="en-US" smtClean="0"/>
              <a:t>Output goes somewhere</a:t>
            </a:r>
          </a:p>
          <a:p>
            <a:pPr lvl="1"/>
            <a:r>
              <a:rPr lang="en-US" smtClean="0"/>
              <a:t>Monitor, speaker, robot controls,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What is a computer?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447800" y="1676400"/>
            <a:ext cx="6172200" cy="685800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Memory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7800" y="3429000"/>
            <a:ext cx="6172200" cy="685800"/>
          </a:xfrm>
          <a:prstGeom prst="rect">
            <a:avLst/>
          </a:prstGeom>
          <a:solidFill>
            <a:srgbClr val="FFCC9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Processor</a:t>
            </a:r>
          </a:p>
        </p:txBody>
      </p:sp>
      <p:cxnSp>
        <p:nvCxnSpPr>
          <p:cNvPr id="17413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2820194" y="2896394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5400000">
            <a:off x="5180807" y="2896394"/>
            <a:ext cx="10668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5180807" y="4647406"/>
            <a:ext cx="1066800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0"/>
          <p:cNvCxnSpPr>
            <a:cxnSpLocks noChangeShapeType="1"/>
          </p:cNvCxnSpPr>
          <p:nvPr/>
        </p:nvCxnSpPr>
        <p:spPr bwMode="auto">
          <a:xfrm rot="5400000">
            <a:off x="2820194" y="4647406"/>
            <a:ext cx="10668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2743200" y="5257800"/>
            <a:ext cx="119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Output</a:t>
            </a: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257800" y="52578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Input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Computer Hardware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Central Processing Unit (CPU)</a:t>
            </a:r>
          </a:p>
          <a:p>
            <a:pPr lvl="1"/>
            <a:r>
              <a:rPr lang="en-US" smtClean="0"/>
              <a:t>Intel Xeon, Motorola Power PC, …</a:t>
            </a:r>
          </a:p>
          <a:p>
            <a:r>
              <a:rPr lang="en-US" smtClean="0"/>
              <a:t>Communications “Bus”</a:t>
            </a:r>
          </a:p>
          <a:p>
            <a:pPr lvl="1"/>
            <a:r>
              <a:rPr lang="en-US" smtClean="0"/>
              <a:t>FSB, PCI, ISA, USB, Firewire, …</a:t>
            </a:r>
          </a:p>
          <a:p>
            <a:r>
              <a:rPr lang="en-US" smtClean="0"/>
              <a:t>Storage devices</a:t>
            </a:r>
          </a:p>
          <a:p>
            <a:pPr lvl="1"/>
            <a:r>
              <a:rPr lang="en-US" smtClean="0"/>
              <a:t>Cache, RAM, hard drive, floppy disk, …</a:t>
            </a:r>
          </a:p>
          <a:p>
            <a:r>
              <a:rPr lang="en-US" smtClean="0"/>
              <a:t>External communications</a:t>
            </a:r>
          </a:p>
          <a:p>
            <a:pPr lvl="1"/>
            <a:r>
              <a:rPr lang="en-US" smtClean="0"/>
              <a:t>Modem, Ethernet, GPRS, 802.11,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0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213"/>
            <a:ext cx="76200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191000" y="6477000"/>
            <a:ext cx="46593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Extracted From Shelly Cashman Vermatt’s Discovering Computers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packa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905000"/>
            <a:ext cx="832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143000" y="2286000"/>
            <a:ext cx="914400" cy="381000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 b="1">
              <a:latin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2514600" y="5562600"/>
            <a:ext cx="4297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</a:rPr>
              <a:t>What’s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Units of Frequency</a:t>
            </a:r>
          </a:p>
        </p:txBody>
      </p:sp>
      <p:graphicFrame>
        <p:nvGraphicFramePr>
          <p:cNvPr id="172062" name="Group 30"/>
          <p:cNvGraphicFramePr>
            <a:graphicFrameLocks noGrp="1"/>
          </p:cNvGraphicFramePr>
          <p:nvPr/>
        </p:nvGraphicFramePr>
        <p:xfrm>
          <a:off x="838200" y="2220913"/>
          <a:ext cx="7924800" cy="2286000"/>
        </p:xfrm>
        <a:graphic>
          <a:graphicData uri="http://schemas.openxmlformats.org/drawingml/2006/table">
            <a:tbl>
              <a:tblPr/>
              <a:tblGrid>
                <a:gridCol w="1981200"/>
                <a:gridCol w="2101850"/>
                <a:gridCol w="38417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Operations per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kilohertz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megahertz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gigahertz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467600" cy="4114800"/>
          </a:xfrm>
        </p:spPr>
        <p:txBody>
          <a:bodyPr/>
          <a:lstStyle/>
          <a:p>
            <a:r>
              <a:rPr lang="en-US" dirty="0" smtClean="0"/>
              <a:t>By the end of this class, you will…</a:t>
            </a:r>
          </a:p>
          <a:p>
            <a:pPr lvl="1"/>
            <a:r>
              <a:rPr lang="en-US" dirty="0" smtClean="0"/>
              <a:t>Know what’s in a computer</a:t>
            </a:r>
          </a:p>
          <a:p>
            <a:pPr lvl="1"/>
            <a:r>
              <a:rPr lang="en-US" dirty="0" smtClean="0"/>
              <a:t>Understand </a:t>
            </a:r>
            <a:r>
              <a:rPr lang="en-US" dirty="0" smtClean="0"/>
              <a:t>what makes stupid computers seem smart</a:t>
            </a:r>
          </a:p>
          <a:p>
            <a:pPr lvl="1"/>
            <a:r>
              <a:rPr lang="en-US" dirty="0" smtClean="0"/>
              <a:t>Have ways to think about “space,” “time” and “speed”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Units of Time</a:t>
            </a:r>
          </a:p>
        </p:txBody>
      </p:sp>
      <p:graphicFrame>
        <p:nvGraphicFramePr>
          <p:cNvPr id="170022" name="Group 38"/>
          <p:cNvGraphicFramePr>
            <a:graphicFrameLocks noGrp="1"/>
          </p:cNvGraphicFramePr>
          <p:nvPr/>
        </p:nvGraphicFramePr>
        <p:xfrm>
          <a:off x="304800" y="2209800"/>
          <a:ext cx="8382000" cy="3200400"/>
        </p:xfrm>
        <a:graphic>
          <a:graphicData uri="http://schemas.openxmlformats.org/drawingml/2006/table">
            <a:tbl>
              <a:tblPr/>
              <a:tblGrid>
                <a:gridCol w="2205038"/>
                <a:gridCol w="1943100"/>
                <a:gridCol w="423386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Duration (seconds)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sec/s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millisecond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1/1,000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microsecond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" charset="2"/>
                          <a:cs typeface="Arial" charset="0"/>
                        </a:rPr>
                        <a:t>m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-6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1/1,000,000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nanosecond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-9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1/1,000,000,000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picosecond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-12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1/1,000,000,000,000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femtosecond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fs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-15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1/1,000,000,000,000,000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</p:spPr>
        <p:txBody>
          <a:bodyPr/>
          <a:lstStyle/>
          <a:p>
            <a:r>
              <a:rPr lang="en-US" smtClean="0"/>
              <a:t>The Storage Hierarchy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01000" cy="4114800"/>
          </a:xfrm>
          <a:noFill/>
        </p:spPr>
        <p:txBody>
          <a:bodyPr/>
          <a:lstStyle/>
          <a:p>
            <a:r>
              <a:rPr lang="en-US" smtClean="0"/>
              <a:t>Speed, cost, and size: </a:t>
            </a:r>
          </a:p>
          <a:p>
            <a:pPr lvl="1"/>
            <a:r>
              <a:rPr lang="en-US" smtClean="0"/>
              <a:t>You can easily get any 2, but not all 3</a:t>
            </a:r>
          </a:p>
          <a:p>
            <a:pPr lvl="4"/>
            <a:endParaRPr lang="en-US" smtClean="0"/>
          </a:p>
          <a:p>
            <a:r>
              <a:rPr lang="en-US" smtClean="0"/>
              <a:t>Fast memory is expensive</a:t>
            </a:r>
          </a:p>
          <a:p>
            <a:pPr lvl="1"/>
            <a:r>
              <a:rPr lang="en-US" smtClean="0"/>
              <a:t>So large memory is slow!</a:t>
            </a:r>
          </a:p>
          <a:p>
            <a:pPr lvl="1"/>
            <a:r>
              <a:rPr lang="en-US" smtClean="0"/>
              <a:t>But fast access to large memories is needed</a:t>
            </a:r>
          </a:p>
          <a:p>
            <a:pPr lvl="4"/>
            <a:endParaRPr lang="en-US" smtClean="0"/>
          </a:p>
          <a:p>
            <a:r>
              <a:rPr lang="en-US" smtClean="0"/>
              <a:t>Solution:</a:t>
            </a:r>
          </a:p>
          <a:p>
            <a:pPr lvl="1"/>
            <a:r>
              <a:rPr lang="en-US" smtClean="0"/>
              <a:t>Keep what you need often in small (fast) places</a:t>
            </a:r>
          </a:p>
          <a:p>
            <a:pPr lvl="2"/>
            <a:r>
              <a:rPr lang="en-US" smtClean="0"/>
              <a:t>Keep the rest in large (slow) places</a:t>
            </a:r>
          </a:p>
          <a:p>
            <a:pPr lvl="1"/>
            <a:r>
              <a:rPr lang="en-US" smtClean="0"/>
              <a:t>Get things to the fast place before you need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Best of Both Worlds</a:t>
            </a:r>
          </a:p>
        </p:txBody>
      </p:sp>
      <p:pic>
        <p:nvPicPr>
          <p:cNvPr id="24579" name="Picture 3" descr="MCj01335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35433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MCAN0430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990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52600" y="2667000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+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343400" y="2332038"/>
            <a:ext cx="8366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 b="1">
                <a:latin typeface="Arial" pitchFamily="34" charset="0"/>
              </a:rPr>
              <a:t>=</a:t>
            </a:r>
          </a:p>
        </p:txBody>
      </p:sp>
      <p:pic>
        <p:nvPicPr>
          <p:cNvPr id="24583" name="Picture 7" descr="MCAN04307_0000[1]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2057400"/>
            <a:ext cx="3190875" cy="2190750"/>
          </a:xfr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409700" y="2209800"/>
            <a:ext cx="1779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Small, but fast…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095500" y="5181600"/>
            <a:ext cx="187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pitchFamily="34" charset="0"/>
              </a:rPr>
              <a:t>Large, but slow…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324600" y="4464050"/>
            <a:ext cx="248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u="sng">
                <a:latin typeface="Arial" pitchFamily="34" charset="0"/>
              </a:rPr>
              <a:t>Is</a:t>
            </a:r>
            <a:r>
              <a:rPr lang="en-US" sz="1600" b="1">
                <a:latin typeface="Arial" pitchFamily="34" charset="0"/>
              </a:rPr>
              <a:t> Large and </a:t>
            </a:r>
            <a:r>
              <a:rPr lang="en-US" sz="1600" b="1" i="1" u="sng">
                <a:latin typeface="Arial" pitchFamily="34" charset="0"/>
              </a:rPr>
              <a:t>seems</a:t>
            </a:r>
            <a:r>
              <a:rPr lang="en-US" sz="1600" b="1">
                <a:latin typeface="Arial" pitchFamily="34" charset="0"/>
              </a:rPr>
              <a:t> fast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810000" y="6248400"/>
            <a:ext cx="518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Arial" pitchFamily="34" charset="0"/>
              </a:rPr>
              <a:t>Think about your bookshelf and the library…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Locality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marL="457200" indent="-457200"/>
            <a:r>
              <a:rPr lang="en-US" b="1" smtClean="0"/>
              <a:t>Spatial locality:</a:t>
            </a:r>
            <a:r>
              <a:rPr lang="en-US" smtClean="0"/>
              <a:t> </a:t>
            </a:r>
          </a:p>
          <a:p>
            <a:pPr marL="838200" lvl="1" indent="-381000"/>
            <a:r>
              <a:rPr lang="en-US" smtClean="0"/>
              <a:t>If the system fetched </a:t>
            </a:r>
            <a:r>
              <a:rPr lang="en-US" i="1" smtClean="0"/>
              <a:t>x</a:t>
            </a:r>
            <a:r>
              <a:rPr lang="en-US" smtClean="0"/>
              <a:t>, it is likely to fetch data located near </a:t>
            </a:r>
            <a:r>
              <a:rPr lang="en-US" i="1" smtClean="0"/>
              <a:t>x</a:t>
            </a:r>
            <a:endParaRPr lang="en-US" smtClean="0"/>
          </a:p>
          <a:p>
            <a:pPr marL="457200" indent="-457200"/>
            <a:endParaRPr lang="en-US" b="1" smtClean="0"/>
          </a:p>
          <a:p>
            <a:pPr marL="457200" indent="-457200"/>
            <a:r>
              <a:rPr lang="en-US" b="1" smtClean="0"/>
              <a:t>Temporal locality:</a:t>
            </a:r>
            <a:r>
              <a:rPr lang="en-US" smtClean="0"/>
              <a:t> </a:t>
            </a:r>
          </a:p>
          <a:p>
            <a:pPr marL="838200" lvl="1" indent="-381000"/>
            <a:r>
              <a:rPr lang="en-US" smtClean="0"/>
              <a:t>If the system fetched </a:t>
            </a:r>
            <a:r>
              <a:rPr lang="en-US" i="1" smtClean="0"/>
              <a:t>x</a:t>
            </a:r>
            <a:r>
              <a:rPr lang="en-US" smtClean="0"/>
              <a:t>, it is likely to fetch </a:t>
            </a:r>
            <a:r>
              <a:rPr lang="en-US" i="1" smtClean="0"/>
              <a:t>x</a:t>
            </a:r>
            <a:r>
              <a:rPr lang="en-US" smtClean="0"/>
              <a:t>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System Architecture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0" y="47244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590800" y="4572000"/>
            <a:ext cx="304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276600" y="4648200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RAM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72000" y="4038600"/>
            <a:ext cx="13716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Hard</a:t>
            </a:r>
          </a:p>
          <a:p>
            <a:pPr algn="ctr"/>
            <a:r>
              <a:rPr lang="en-US"/>
              <a:t>Drive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324600" y="4343400"/>
            <a:ext cx="762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CD/</a:t>
            </a:r>
          </a:p>
          <a:p>
            <a:pPr algn="ctr"/>
            <a:r>
              <a:rPr lang="en-US"/>
              <a:t>DVD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5908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286000" y="50292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Cache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2209800" y="5029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36576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5257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67056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2209800" y="3733800"/>
            <a:ext cx="6400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27432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295400" y="3352800"/>
            <a:ext cx="3048000" cy="28956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514600" y="6248400"/>
            <a:ext cx="1774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Motherboard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486400" y="3276600"/>
            <a:ext cx="1631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System Bus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49530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4114800" y="1752600"/>
            <a:ext cx="1600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Video</a:t>
            </a:r>
          </a:p>
          <a:p>
            <a:pPr algn="ctr"/>
            <a:r>
              <a:rPr lang="en-US"/>
              <a:t>Card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553200" y="2133600"/>
            <a:ext cx="1600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Input</a:t>
            </a:r>
          </a:p>
          <a:p>
            <a:pPr algn="ctr"/>
            <a:r>
              <a:rPr lang="en-US"/>
              <a:t>Controller</a:t>
            </a:r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V="1">
            <a:off x="7391400" y="2971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943600" y="12192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Keyboard</a:t>
            </a: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7467600" y="12192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Mouse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V="1">
            <a:off x="67818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78486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2514600" y="17526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Sound</a:t>
            </a:r>
          </a:p>
          <a:p>
            <a:pPr algn="ctr"/>
            <a:r>
              <a:rPr lang="en-US"/>
              <a:t>Card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3200400" y="2514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80772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7391400" y="457200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USB Port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2590800" y="4916488"/>
            <a:ext cx="296863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L1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2590800" y="4648200"/>
            <a:ext cx="296863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L2</a:t>
            </a:r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H="1">
            <a:off x="2362200" y="4114800"/>
            <a:ext cx="1905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2895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2895600" y="3810000"/>
            <a:ext cx="14049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Front Side 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Everything is Relative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114800"/>
          </a:xfrm>
          <a:noFill/>
        </p:spPr>
        <p:txBody>
          <a:bodyPr/>
          <a:lstStyle/>
          <a:p>
            <a:r>
              <a:rPr lang="en-US" smtClean="0"/>
              <a:t>The CPU is the fastest part of a computer</a:t>
            </a:r>
          </a:p>
          <a:p>
            <a:pPr lvl="1"/>
            <a:r>
              <a:rPr lang="en-US" smtClean="0"/>
              <a:t>3 GHz Core 2 Duo = 6,000 MIPS</a:t>
            </a:r>
          </a:p>
          <a:p>
            <a:pPr lvl="2"/>
            <a:r>
              <a:rPr lang="en-US" smtClean="0"/>
              <a:t>3 operations </a:t>
            </a:r>
            <a:r>
              <a:rPr lang="en-US" u="sng" smtClean="0"/>
              <a:t>per processor</a:t>
            </a:r>
            <a:r>
              <a:rPr lang="en-US" smtClean="0"/>
              <a:t> every nanosecond</a:t>
            </a:r>
            <a:endParaRPr lang="en-US" u="sng" smtClean="0"/>
          </a:p>
          <a:p>
            <a:pPr lvl="4"/>
            <a:endParaRPr lang="en-US" smtClean="0"/>
          </a:p>
          <a:p>
            <a:r>
              <a:rPr lang="en-US" smtClean="0"/>
              <a:t>Cache memory is fast enough to keep up</a:t>
            </a:r>
          </a:p>
          <a:p>
            <a:pPr lvl="1"/>
            <a:r>
              <a:rPr lang="en-US" smtClean="0"/>
              <a:t>128 kB L1 cache on chip (dedicated, CPU speed)</a:t>
            </a:r>
          </a:p>
          <a:p>
            <a:pPr lvl="1"/>
            <a:r>
              <a:rPr lang="en-US" smtClean="0"/>
              <a:t>4 MB L2 cache on chip (shared, CPU speed)</a:t>
            </a:r>
          </a:p>
          <a:p>
            <a:pPr lvl="4"/>
            <a:endParaRPr lang="en-US" smtClean="0"/>
          </a:p>
          <a:p>
            <a:r>
              <a:rPr lang="en-US" smtClean="0"/>
              <a:t>RAM is larger, but slower</a:t>
            </a:r>
          </a:p>
          <a:p>
            <a:pPr lvl="1"/>
            <a:r>
              <a:rPr lang="en-US" smtClean="0"/>
              <a:t>1 GB or more, ~6 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Units of Size</a:t>
            </a:r>
          </a:p>
        </p:txBody>
      </p:sp>
      <p:graphicFrame>
        <p:nvGraphicFramePr>
          <p:cNvPr id="162858" name="Group 42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382000" cy="3657600"/>
        </p:xfrm>
        <a:graphic>
          <a:graphicData uri="http://schemas.openxmlformats.org/drawingml/2006/table">
            <a:tbl>
              <a:tblPr/>
              <a:tblGrid>
                <a:gridCol w="2205038"/>
                <a:gridCol w="1941512"/>
                <a:gridCol w="423545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Abbreviation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Size (bytes)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kilobyte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megabyte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1,048,576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gigabyte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30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1,073,741,824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terabyte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40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1,099,511,627,776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petabyte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50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 = 1,125,899,906,842,624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Storage Hierarchy</a:t>
            </a:r>
          </a:p>
        </p:txBody>
      </p:sp>
      <p:graphicFrame>
        <p:nvGraphicFramePr>
          <p:cNvPr id="184356" name="Group 36"/>
          <p:cNvGraphicFramePr>
            <a:graphicFrameLocks noGrp="1"/>
          </p:cNvGraphicFramePr>
          <p:nvPr>
            <p:ph idx="1"/>
          </p:nvPr>
        </p:nvGraphicFramePr>
        <p:xfrm>
          <a:off x="228600" y="2844800"/>
          <a:ext cx="8686800" cy="2590800"/>
        </p:xfrm>
        <a:graphic>
          <a:graphicData uri="http://schemas.openxmlformats.org/drawingml/2006/table">
            <a:tbl>
              <a:tblPr/>
              <a:tblGrid>
                <a:gridCol w="1905000"/>
                <a:gridCol w="2025650"/>
                <a:gridCol w="1920875"/>
                <a:gridCol w="283527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Registers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~300 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256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Very 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~1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4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~10 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Cheap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Hard drive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~10 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1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  <a:cs typeface="Arial" charset="0"/>
                        </a:rPr>
                        <a:t>Very cheap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  <a:noFill/>
        </p:spPr>
        <p:txBody>
          <a:bodyPr/>
          <a:lstStyle/>
          <a:p>
            <a:r>
              <a:rPr lang="en-US" smtClean="0"/>
              <a:t>“Solid-State” Memory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4114800"/>
          </a:xfrm>
          <a:noFill/>
        </p:spPr>
        <p:txBody>
          <a:bodyPr/>
          <a:lstStyle/>
          <a:p>
            <a:r>
              <a:rPr lang="en-US" smtClean="0"/>
              <a:t>ROM</a:t>
            </a:r>
          </a:p>
          <a:p>
            <a:pPr lvl="1"/>
            <a:r>
              <a:rPr lang="en-US" smtClean="0"/>
              <a:t>Does not require power to retain content</a:t>
            </a:r>
          </a:p>
          <a:p>
            <a:pPr lvl="1"/>
            <a:r>
              <a:rPr lang="en-US" smtClean="0"/>
              <a:t>Used for “Basic Input/Output System” (BIOS)</a:t>
            </a:r>
          </a:p>
          <a:p>
            <a:r>
              <a:rPr lang="en-US" smtClean="0"/>
              <a:t>Cache (Fast low-power “Static” RAM)</a:t>
            </a:r>
          </a:p>
          <a:p>
            <a:pPr lvl="1"/>
            <a:r>
              <a:rPr lang="en-US" smtClean="0"/>
              <a:t>Level 1 (L1) cache: small, single-purpose</a:t>
            </a:r>
          </a:p>
          <a:p>
            <a:pPr lvl="1"/>
            <a:r>
              <a:rPr lang="en-US" smtClean="0"/>
              <a:t>Level 2 (L2) cache: larger, shared</a:t>
            </a:r>
          </a:p>
          <a:p>
            <a:r>
              <a:rPr lang="en-US" smtClean="0"/>
              <a:t>(“Dynamic”) RAM (Slower, power hungry)</a:t>
            </a:r>
          </a:p>
          <a:p>
            <a:pPr lvl="1"/>
            <a:r>
              <a:rPr lang="en-US" smtClean="0"/>
              <a:t>Reached over the “Front-Side Bus” (FSB)</a:t>
            </a:r>
          </a:p>
          <a:p>
            <a:r>
              <a:rPr lang="en-US" smtClean="0"/>
              <a:t>Flash memory (fast read, slow write EEPROM)</a:t>
            </a:r>
          </a:p>
          <a:p>
            <a:pPr lvl="1"/>
            <a:r>
              <a:rPr lang="en-US" smtClean="0"/>
              <a:t>Reached over USB bus or SD socket</a:t>
            </a:r>
          </a:p>
          <a:p>
            <a:pPr lvl="1"/>
            <a:r>
              <a:rPr lang="en-US" smtClean="0"/>
              <a:t>Used in memory sticks (“non-volatile” storage)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Memory_module_DDRAM_20-03-20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wanted-compu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35013"/>
            <a:ext cx="77724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“Rotating” Memory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smtClean="0"/>
              <a:t>Fixed magnetic disk (“hard drive”)</a:t>
            </a:r>
          </a:p>
          <a:p>
            <a:pPr lvl="1"/>
            <a:r>
              <a:rPr lang="en-US" smtClean="0"/>
              <a:t>May be partitioned into multiple volumes</a:t>
            </a:r>
          </a:p>
          <a:p>
            <a:pPr lvl="2"/>
            <a:r>
              <a:rPr lang="en-US" smtClean="0"/>
              <a:t>In Windows, referred to as C:, D:, E:, …</a:t>
            </a:r>
          </a:p>
          <a:p>
            <a:pPr lvl="2"/>
            <a:r>
              <a:rPr lang="en-US" smtClean="0"/>
              <a:t>In Unix, referred to as /software, /homes, /mail, …</a:t>
            </a:r>
          </a:p>
          <a:p>
            <a:r>
              <a:rPr lang="en-US" smtClean="0"/>
              <a:t>Removable magnetic disk</a:t>
            </a:r>
          </a:p>
          <a:p>
            <a:pPr lvl="1"/>
            <a:r>
              <a:rPr lang="en-US" smtClean="0"/>
              <a:t>Floppy disk, zip drives, …</a:t>
            </a:r>
          </a:p>
          <a:p>
            <a:r>
              <a:rPr lang="en-US" smtClean="0"/>
              <a:t>Removal optical disk</a:t>
            </a:r>
          </a:p>
          <a:p>
            <a:pPr lvl="1"/>
            <a:r>
              <a:rPr lang="en-US" smtClean="0"/>
              <a:t>CDROM, DVD, CD-R, CD-RW, DVD+RW,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Disks Work</a:t>
            </a:r>
          </a:p>
        </p:txBody>
      </p:sp>
      <p:pic>
        <p:nvPicPr>
          <p:cNvPr id="33795" name="Picture 3" descr="Fig07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62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ig07-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191000" y="6400800"/>
            <a:ext cx="46593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Extracted From Shelly Cashman Vermatt’s Discovering Computers 2004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Trading Speed for Space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  <a:noFill/>
        </p:spPr>
        <p:txBody>
          <a:bodyPr/>
          <a:lstStyle/>
          <a:p>
            <a:r>
              <a:rPr lang="en-US" smtClean="0"/>
              <a:t>Hard disk is larger than RAM but </a:t>
            </a:r>
            <a:r>
              <a:rPr lang="en-US" u="sng" smtClean="0"/>
              <a:t>much</a:t>
            </a:r>
            <a:r>
              <a:rPr lang="en-US" smtClean="0"/>
              <a:t> slower</a:t>
            </a:r>
          </a:p>
          <a:p>
            <a:pPr lvl="1"/>
            <a:r>
              <a:rPr lang="en-US" smtClean="0"/>
              <a:t>typical: 10 ms access time, 100 GB (at 5400 rpm)</a:t>
            </a:r>
          </a:p>
          <a:p>
            <a:pPr lvl="2"/>
            <a:r>
              <a:rPr lang="en-US" smtClean="0"/>
              <a:t>One thousand times larger than RAM</a:t>
            </a:r>
          </a:p>
          <a:p>
            <a:pPr lvl="2"/>
            <a:r>
              <a:rPr lang="en-US" b="1" u="sng" smtClean="0"/>
              <a:t>10 million</a:t>
            </a:r>
            <a:r>
              <a:rPr lang="en-US" smtClean="0"/>
              <a:t> times slower than the CPU!</a:t>
            </a:r>
          </a:p>
          <a:p>
            <a:r>
              <a:rPr lang="en-US" smtClean="0"/>
              <a:t>The initial access is the slow part</a:t>
            </a:r>
          </a:p>
          <a:p>
            <a:pPr lvl="1"/>
            <a:r>
              <a:rPr lang="en-US" smtClean="0"/>
              <a:t>Subsequent bytes sent at 17 MB/sec (60 ns/byte)</a:t>
            </a:r>
          </a:p>
          <a:p>
            <a:r>
              <a:rPr lang="en-US" smtClean="0"/>
              <a:t>As “virtual memory,” makes RAM </a:t>
            </a:r>
            <a:r>
              <a:rPr lang="en-US" u="sng" smtClean="0"/>
              <a:t>seem</a:t>
            </a:r>
            <a:r>
              <a:rPr lang="en-US" smtClean="0"/>
              <a:t> larger</a:t>
            </a:r>
          </a:p>
          <a:p>
            <a:pPr lvl="1"/>
            <a:r>
              <a:rPr lang="en-US" smtClean="0"/>
              <a:t>But too little physical RAM results in “thrashing”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Breaks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Typically, two breaks</a:t>
            </a:r>
          </a:p>
          <a:p>
            <a:pPr lvl="1"/>
            <a:r>
              <a:rPr lang="en-US" smtClean="0"/>
              <a:t>10 minute break after the first hour</a:t>
            </a:r>
          </a:p>
          <a:p>
            <a:pPr lvl="1"/>
            <a:r>
              <a:rPr lang="en-US" smtClean="0"/>
              <a:t>5 minute break after the second hour</a:t>
            </a:r>
          </a:p>
          <a:p>
            <a:pPr lvl="4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mooreslaw_grap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838"/>
            <a:ext cx="9144000" cy="611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Point: Moore’s Law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smtClean="0"/>
              <a:t>Processing speed doubles every 18 months</a:t>
            </a:r>
          </a:p>
          <a:p>
            <a:pPr lvl="1"/>
            <a:r>
              <a:rPr lang="en-US" smtClean="0"/>
              <a:t>Faster CPU, longer words, larger cache, more cores</a:t>
            </a:r>
          </a:p>
          <a:p>
            <a:r>
              <a:rPr lang="en-US" smtClean="0"/>
              <a:t>Cost/bit for RAM drops 50% every 12 months</a:t>
            </a:r>
          </a:p>
          <a:p>
            <a:pPr lvl="1"/>
            <a:r>
              <a:rPr lang="en-US" smtClean="0"/>
              <a:t>Less need for “virtual memory”</a:t>
            </a:r>
          </a:p>
          <a:p>
            <a:r>
              <a:rPr lang="en-US" smtClean="0"/>
              <a:t>Cost/bit for disk drops 50% every 12 months</a:t>
            </a:r>
          </a:p>
          <a:p>
            <a:pPr lvl="1"/>
            <a:r>
              <a:rPr lang="en-US" smtClean="0"/>
              <a:t>But transfer rates don’t improve much</a:t>
            </a:r>
          </a:p>
          <a:p>
            <a:pPr lvl="1"/>
            <a:endParaRPr lang="en-US" smtClean="0"/>
          </a:p>
          <a:p>
            <a:r>
              <a:rPr lang="en-US" smtClean="0"/>
              <a:t>Why????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packa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905000"/>
            <a:ext cx="83216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1828800" y="2057400"/>
            <a:ext cx="609600" cy="381000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1600" b="1">
              <a:latin typeface="Arial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0" y="54102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More “cores” (CPU’s) = more computation</a:t>
            </a:r>
          </a:p>
        </p:txBody>
      </p:sp>
      <p:sp>
        <p:nvSpPr>
          <p:cNvPr id="3891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610600" cy="4114800"/>
          </a:xfrm>
        </p:spPr>
        <p:txBody>
          <a:bodyPr/>
          <a:lstStyle/>
          <a:p>
            <a:r>
              <a:rPr lang="en-US" smtClean="0"/>
              <a:t>Disks can fail in two ways:</a:t>
            </a:r>
          </a:p>
          <a:p>
            <a:pPr lvl="1"/>
            <a:r>
              <a:rPr lang="en-US" smtClean="0"/>
              <a:t>Bad sectors (data sectors, directory sectors)</a:t>
            </a:r>
          </a:p>
          <a:p>
            <a:pPr lvl="1"/>
            <a:r>
              <a:rPr lang="en-US" smtClean="0"/>
              <a:t>Mechanical failure</a:t>
            </a:r>
          </a:p>
          <a:p>
            <a:pPr lvl="4"/>
            <a:endParaRPr lang="en-US" smtClean="0"/>
          </a:p>
          <a:p>
            <a:r>
              <a:rPr lang="en-US" smtClean="0"/>
              <a:t>RAID-5 arrays “stripe” blocks across disks</a:t>
            </a:r>
          </a:p>
          <a:p>
            <a:pPr lvl="1"/>
            <a:r>
              <a:rPr lang="en-US" smtClean="0"/>
              <a:t>Faster parallel data transfer</a:t>
            </a:r>
          </a:p>
          <a:p>
            <a:pPr lvl="1"/>
            <a:r>
              <a:rPr lang="en-US" smtClean="0"/>
              <a:t>~30% “parity” allows “hot swap”</a:t>
            </a:r>
          </a:p>
          <a:p>
            <a:pPr lvl="2"/>
            <a:r>
              <a:rPr lang="en-US" smtClean="0"/>
              <a:t>Continuity of operations in the event of a disk failure</a:t>
            </a:r>
          </a:p>
          <a:p>
            <a:pPr lvl="2"/>
            <a:r>
              <a:rPr lang="en-US" smtClean="0"/>
              <a:t>Automatic reconstruction of any one failed disk’s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Tape Backup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Tapes store data sequentially</a:t>
            </a:r>
          </a:p>
          <a:p>
            <a:pPr lvl="1"/>
            <a:r>
              <a:rPr lang="en-US" smtClean="0"/>
              <a:t>Very fast transfer, but not “random access”</a:t>
            </a:r>
          </a:p>
          <a:p>
            <a:pPr lvl="4"/>
            <a:endParaRPr lang="en-US" smtClean="0"/>
          </a:p>
          <a:p>
            <a:r>
              <a:rPr lang="en-US" smtClean="0"/>
              <a:t>Used as backup storage for fixed disks</a:t>
            </a:r>
          </a:p>
          <a:p>
            <a:pPr lvl="1"/>
            <a:r>
              <a:rPr lang="en-US" smtClean="0"/>
              <a:t>Weekly incremental backup is a good idea</a:t>
            </a:r>
          </a:p>
          <a:p>
            <a:pPr lvl="2"/>
            <a:r>
              <a:rPr lang="en-US" smtClean="0"/>
              <a:t>With a complete (“level zero”) monthly backup</a:t>
            </a:r>
          </a:p>
          <a:p>
            <a:pPr lvl="4"/>
            <a:endParaRPr lang="en-US" smtClean="0"/>
          </a:p>
          <a:p>
            <a:r>
              <a:rPr lang="en-US" smtClean="0"/>
              <a:t>Used for archival storage</a:t>
            </a:r>
          </a:p>
          <a:p>
            <a:pPr lvl="1"/>
            <a:r>
              <a:rPr lang="en-US" smtClean="0"/>
              <a:t>Higher data density than DVD’s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Point: Migration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smtClean="0"/>
              <a:t>What format should old tapes be converted to?</a:t>
            </a:r>
          </a:p>
          <a:p>
            <a:pPr lvl="1"/>
            <a:r>
              <a:rPr lang="en-US" smtClean="0"/>
              <a:t>Newer tape</a:t>
            </a:r>
          </a:p>
          <a:p>
            <a:pPr lvl="1"/>
            <a:r>
              <a:rPr lang="en-US" smtClean="0"/>
              <a:t>CD</a:t>
            </a:r>
          </a:p>
          <a:p>
            <a:pPr lvl="1"/>
            <a:r>
              <a:rPr lang="en-US" smtClean="0"/>
              <a:t>DVD</a:t>
            </a:r>
          </a:p>
          <a:p>
            <a:pPr lvl="4"/>
            <a:endParaRPr lang="en-US" smtClean="0"/>
          </a:p>
          <a:p>
            <a:r>
              <a:rPr lang="en-US" smtClean="0"/>
              <a:t>How often must we “refresh” these media?</a:t>
            </a:r>
          </a:p>
          <a:p>
            <a:pPr lvl="4"/>
            <a:endParaRPr lang="en-US" smtClean="0"/>
          </a:p>
          <a:p>
            <a:r>
              <a:rPr lang="en-US" smtClean="0"/>
              <a:t>How can we afford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noFill/>
        </p:spPr>
        <p:txBody>
          <a:bodyPr/>
          <a:lstStyle/>
          <a:p>
            <a:r>
              <a:rPr lang="en-US" smtClean="0"/>
              <a:t>A </a:t>
            </a:r>
            <a:r>
              <a:rPr lang="en-US" u="sng" smtClean="0"/>
              <a:t>Very</a:t>
            </a:r>
            <a:r>
              <a:rPr lang="en-US" smtClean="0"/>
              <a:t> Brief History of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Hardware</a:t>
            </a:r>
          </a:p>
          <a:p>
            <a:pPr lvl="1"/>
            <a:r>
              <a:rPr lang="en-US" smtClean="0"/>
              <a:t>Mechanical: essentially a big adding machine</a:t>
            </a:r>
          </a:p>
          <a:p>
            <a:pPr lvl="1"/>
            <a:r>
              <a:rPr lang="en-US" smtClean="0"/>
              <a:t>Analog: designed for calculus, limited accuracy</a:t>
            </a:r>
          </a:p>
          <a:p>
            <a:pPr lvl="1"/>
            <a:r>
              <a:rPr lang="en-US" smtClean="0"/>
              <a:t>Digital: early machines filled a room</a:t>
            </a:r>
          </a:p>
          <a:p>
            <a:pPr lvl="1"/>
            <a:r>
              <a:rPr lang="en-US" smtClean="0"/>
              <a:t>Microchips: designed for missile guidance</a:t>
            </a:r>
          </a:p>
          <a:p>
            <a:r>
              <a:rPr lang="en-US" smtClean="0"/>
              <a:t>Software</a:t>
            </a:r>
          </a:p>
          <a:p>
            <a:pPr lvl="1"/>
            <a:r>
              <a:rPr lang="en-US" smtClean="0"/>
              <a:t>Numeric: computing gun angles</a:t>
            </a:r>
          </a:p>
          <a:p>
            <a:pPr lvl="1"/>
            <a:r>
              <a:rPr lang="en-US" smtClean="0"/>
              <a:t>Symbolic: code-breaking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Course Goals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r>
              <a:rPr lang="en-US" smtClean="0"/>
              <a:t>Conceptual</a:t>
            </a:r>
          </a:p>
          <a:p>
            <a:pPr lvl="1"/>
            <a:r>
              <a:rPr lang="en-US" smtClean="0"/>
              <a:t>Understand computers and networks</a:t>
            </a:r>
          </a:p>
          <a:p>
            <a:pPr lvl="1"/>
            <a:r>
              <a:rPr lang="en-US" smtClean="0"/>
              <a:t>Appreciate the effects of design tradeoffs</a:t>
            </a:r>
          </a:p>
          <a:p>
            <a:pPr lvl="1"/>
            <a:r>
              <a:rPr lang="en-US" smtClean="0"/>
              <a:t>Evaluate the role of information technology</a:t>
            </a:r>
          </a:p>
          <a:p>
            <a:r>
              <a:rPr lang="en-US" smtClean="0"/>
              <a:t>Practical</a:t>
            </a:r>
          </a:p>
          <a:p>
            <a:pPr lvl="1"/>
            <a:r>
              <a:rPr lang="en-US" smtClean="0"/>
              <a:t>Learn to use some common tools</a:t>
            </a:r>
          </a:p>
          <a:p>
            <a:pPr lvl="1"/>
            <a:r>
              <a:rPr lang="en-US" smtClean="0"/>
              <a:t>Solve a practical problem</a:t>
            </a:r>
          </a:p>
          <a:p>
            <a:pPr lvl="1"/>
            <a:r>
              <a:rPr lang="en-US" smtClean="0"/>
              <a:t>Develop a personal plan for further study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Some Motivating Questions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smtClean="0"/>
              <a:t>What are the technical implications for:</a:t>
            </a:r>
          </a:p>
          <a:p>
            <a:pPr lvl="1"/>
            <a:r>
              <a:rPr lang="en-US" smtClean="0"/>
              <a:t>Privacy? </a:t>
            </a:r>
          </a:p>
          <a:p>
            <a:pPr lvl="1"/>
            <a:r>
              <a:rPr lang="en-US" smtClean="0"/>
              <a:t>Copyright?</a:t>
            </a:r>
          </a:p>
          <a:p>
            <a:r>
              <a:rPr lang="en-US" smtClean="0"/>
              <a:t>How will digital repositories develop?</a:t>
            </a:r>
          </a:p>
          <a:p>
            <a:pPr lvl="1"/>
            <a:r>
              <a:rPr lang="en-US" smtClean="0"/>
              <a:t>How will they interact with distance education?</a:t>
            </a:r>
          </a:p>
          <a:p>
            <a:pPr lvl="1"/>
            <a:r>
              <a:rPr lang="en-US" smtClean="0"/>
              <a:t>What are the implications for archives?</a:t>
            </a:r>
          </a:p>
          <a:p>
            <a:r>
              <a:rPr lang="en-US" smtClean="0"/>
              <a:t>How might digital interaction impact:</a:t>
            </a:r>
          </a:p>
          <a:p>
            <a:pPr lvl="1"/>
            <a:r>
              <a:rPr lang="en-US" smtClean="0"/>
              <a:t>Roles of authors, publishers, and readers?</a:t>
            </a:r>
          </a:p>
          <a:p>
            <a:pPr lvl="1"/>
            <a:r>
              <a:rPr lang="en-US" smtClean="0"/>
              <a:t>Access by disadvantaged populations?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Some iSchool Courses on IT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smtClean="0"/>
              <a:t>LBSC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607: E-Government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683: Electronic Records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708X: E-Discovery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784: Digital Preservation</a:t>
            </a:r>
            <a:endParaRPr lang="en-US" smtClean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smtClean="0"/>
              <a:t>INFM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741: Social Computing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sz="2000" smtClean="0"/>
              <a:t>743: Internet Applications</a:t>
            </a:r>
          </a:p>
        </p:txBody>
      </p:sp>
      <p:sp>
        <p:nvSpPr>
          <p:cNvPr id="45060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91000" cy="41148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smtClean="0"/>
              <a:t>INST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630: Programming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631: HCI Fundamentals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733: Database Design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715: Knowledge Management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734: Information Retrieval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736: Computational Linguistics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smtClean="0"/>
              <a:t>737: Digging into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smtClean="0"/>
              <a:t>Instructional Staff</a:t>
            </a:r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Professor: Dr. Doug Oard</a:t>
            </a:r>
          </a:p>
          <a:p>
            <a:pPr lvl="1"/>
            <a:r>
              <a:rPr lang="en-US" smtClean="0"/>
              <a:t>Offices: HBK 2119F/AVW 3145</a:t>
            </a:r>
          </a:p>
          <a:p>
            <a:pPr lvl="1"/>
            <a:r>
              <a:rPr lang="en-US" smtClean="0"/>
              <a:t>Email: oard@umd.edu (finds me anywhere)</a:t>
            </a:r>
          </a:p>
          <a:p>
            <a:pPr lvl="3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smtClean="0"/>
              <a:t>Approach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Readings</a:t>
            </a:r>
          </a:p>
          <a:p>
            <a:pPr lvl="1"/>
            <a:r>
              <a:rPr lang="en-US" smtClean="0"/>
              <a:t>Provide background and detail</a:t>
            </a:r>
          </a:p>
          <a:p>
            <a:pPr lvl="4"/>
            <a:endParaRPr lang="en-US" smtClean="0"/>
          </a:p>
          <a:p>
            <a:r>
              <a:rPr lang="en-US" smtClean="0"/>
              <a:t>“Socratic” sessions</a:t>
            </a:r>
          </a:p>
          <a:p>
            <a:pPr lvl="1"/>
            <a:r>
              <a:rPr lang="en-US" smtClean="0"/>
              <a:t>Provide conceptual structure</a:t>
            </a:r>
          </a:p>
          <a:p>
            <a:pPr lvl="4"/>
            <a:endParaRPr lang="en-US" smtClean="0"/>
          </a:p>
          <a:p>
            <a:r>
              <a:rPr lang="en-US" smtClean="0"/>
              <a:t>“Practicum” sessions, homework, project</a:t>
            </a:r>
          </a:p>
          <a:p>
            <a:pPr lvl="1"/>
            <a:r>
              <a:rPr lang="en-US" smtClean="0"/>
              <a:t>Provide hands-on experience</a:t>
            </a:r>
          </a:p>
          <a:p>
            <a:pPr lvl="4"/>
            <a:endParaRPr lang="en-US" smtClean="0"/>
          </a:p>
          <a:p>
            <a:r>
              <a:rPr lang="en-US" smtClean="0"/>
              <a:t>Quiz, exams</a:t>
            </a:r>
          </a:p>
          <a:p>
            <a:pPr lvl="1"/>
            <a:r>
              <a:rPr lang="en-US" smtClean="0"/>
              <a:t>Measure progress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The Grand Plan</a:t>
            </a:r>
          </a:p>
        </p:txBody>
      </p:sp>
      <p:sp>
        <p:nvSpPr>
          <p:cNvPr id="48149" name="Rectangle 4"/>
          <p:cNvSpPr>
            <a:spLocks noChangeArrowheads="1"/>
          </p:cNvSpPr>
          <p:nvPr/>
        </p:nvSpPr>
        <p:spPr bwMode="auto">
          <a:xfrm>
            <a:off x="838200" y="17526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8150" name="Rectangle 5"/>
          <p:cNvSpPr>
            <a:spLocks noChangeArrowheads="1"/>
          </p:cNvSpPr>
          <p:nvPr/>
        </p:nvSpPr>
        <p:spPr bwMode="auto">
          <a:xfrm>
            <a:off x="838200" y="25908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Web Design</a:t>
            </a:r>
          </a:p>
        </p:txBody>
      </p:sp>
      <p:sp>
        <p:nvSpPr>
          <p:cNvPr id="48151" name="Rectangle 7"/>
          <p:cNvSpPr>
            <a:spLocks noChangeArrowheads="1"/>
          </p:cNvSpPr>
          <p:nvPr/>
        </p:nvSpPr>
        <p:spPr bwMode="auto">
          <a:xfrm>
            <a:off x="838200" y="9144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48146" name="Rectangle 6"/>
          <p:cNvSpPr>
            <a:spLocks noChangeArrowheads="1"/>
          </p:cNvSpPr>
          <p:nvPr/>
        </p:nvSpPr>
        <p:spPr bwMode="auto">
          <a:xfrm>
            <a:off x="838200" y="34290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HTML/CSS</a:t>
            </a:r>
            <a:endParaRPr lang="en-US" dirty="0"/>
          </a:p>
        </p:txBody>
      </p:sp>
      <p:sp>
        <p:nvSpPr>
          <p:cNvPr id="48147" name="Rectangle 8"/>
          <p:cNvSpPr>
            <a:spLocks noChangeArrowheads="1"/>
          </p:cNvSpPr>
          <p:nvPr/>
        </p:nvSpPr>
        <p:spPr bwMode="auto">
          <a:xfrm>
            <a:off x="838200" y="51054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Joomla</a:t>
            </a:r>
            <a:endParaRPr lang="en-US" dirty="0"/>
          </a:p>
        </p:txBody>
      </p:sp>
      <p:sp>
        <p:nvSpPr>
          <p:cNvPr id="48148" name="Rectangle 9"/>
          <p:cNvSpPr>
            <a:spLocks noChangeArrowheads="1"/>
          </p:cNvSpPr>
          <p:nvPr/>
        </p:nvSpPr>
        <p:spPr bwMode="auto">
          <a:xfrm>
            <a:off x="838200" y="4267200"/>
            <a:ext cx="2133600" cy="5334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48143" name="Rectangle 11"/>
          <p:cNvSpPr>
            <a:spLocks noChangeArrowheads="1"/>
          </p:cNvSpPr>
          <p:nvPr/>
        </p:nvSpPr>
        <p:spPr bwMode="auto">
          <a:xfrm>
            <a:off x="3657600" y="42672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ILS/DAMS</a:t>
            </a:r>
            <a:endParaRPr lang="en-US" dirty="0"/>
          </a:p>
        </p:txBody>
      </p:sp>
      <p:sp>
        <p:nvSpPr>
          <p:cNvPr id="48144" name="Rectangle 15"/>
          <p:cNvSpPr>
            <a:spLocks noChangeArrowheads="1"/>
          </p:cNvSpPr>
          <p:nvPr/>
        </p:nvSpPr>
        <p:spPr bwMode="auto">
          <a:xfrm>
            <a:off x="838200" y="5943600"/>
            <a:ext cx="2133600" cy="533400"/>
          </a:xfrm>
          <a:prstGeom prst="rect">
            <a:avLst/>
          </a:prstGeom>
          <a:noFill/>
          <a:ln w="28575" algn="ctr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Info </a:t>
            </a:r>
            <a:r>
              <a:rPr lang="en-US" dirty="0" err="1" smtClean="0"/>
              <a:t>Mngmt</a:t>
            </a:r>
            <a:endParaRPr lang="en-US" dirty="0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3657600" y="51054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Info </a:t>
            </a:r>
            <a:r>
              <a:rPr lang="en-US" dirty="0" err="1" smtClean="0"/>
              <a:t>Mngmt</a:t>
            </a:r>
            <a:endParaRPr lang="en-US" dirty="0"/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3657600" y="17526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Access/SQL</a:t>
            </a: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3657600" y="25908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3657600" y="34290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48142" name="Rectangle 18"/>
          <p:cNvSpPr>
            <a:spLocks noChangeArrowheads="1"/>
          </p:cNvSpPr>
          <p:nvPr/>
        </p:nvSpPr>
        <p:spPr bwMode="auto">
          <a:xfrm>
            <a:off x="3657600" y="914400"/>
            <a:ext cx="2133600" cy="533400"/>
          </a:xfrm>
          <a:prstGeom prst="rect">
            <a:avLst/>
          </a:prstGeom>
          <a:noFill/>
          <a:ln w="28575" algn="ctr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Databases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6477000" y="4267200"/>
            <a:ext cx="2133600" cy="533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Midterm</a:t>
            </a: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6477000" y="5105400"/>
            <a:ext cx="2133600" cy="533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Project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6477000" y="5943600"/>
            <a:ext cx="2133600" cy="533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Final</a:t>
            </a:r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6477000" y="3429000"/>
            <a:ext cx="2133600" cy="53340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Quiz</a:t>
            </a:r>
          </a:p>
        </p:txBody>
      </p:sp>
    </p:spTree>
  </p:cSld>
  <p:clrMapOvr>
    <a:masterClrMapping/>
  </p:clrMapOvr>
  <p:transition advTm="247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3" grpId="0" animBg="1"/>
      <p:bldP spid="149525" grpId="0" animBg="1"/>
      <p:bldP spid="149526" grpId="0" animBg="1"/>
      <p:bldP spid="1495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 Personal Approach to Learning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114800"/>
          </a:xfrm>
        </p:spPr>
        <p:txBody>
          <a:bodyPr/>
          <a:lstStyle/>
          <a:p>
            <a:r>
              <a:rPr lang="en-US" smtClean="0"/>
              <a:t>Work ahead, so that you are </a:t>
            </a:r>
            <a:r>
              <a:rPr lang="en-US" u="sng" smtClean="0"/>
              <a:t>never</a:t>
            </a:r>
            <a:r>
              <a:rPr lang="en-US" smtClean="0"/>
              <a:t> behind</a:t>
            </a:r>
          </a:p>
          <a:p>
            <a:pPr lvl="3"/>
            <a:endParaRPr lang="en-US" smtClean="0"/>
          </a:p>
          <a:p>
            <a:r>
              <a:rPr lang="en-US" smtClean="0"/>
              <a:t>Find new questions everywhere</a:t>
            </a:r>
          </a:p>
          <a:p>
            <a:pPr lvl="1"/>
            <a:r>
              <a:rPr lang="en-US" smtClean="0"/>
              <a:t>Then find the answers somewhere</a:t>
            </a:r>
          </a:p>
          <a:p>
            <a:pPr lvl="3"/>
            <a:endParaRPr lang="en-US" smtClean="0"/>
          </a:p>
          <a:p>
            <a:r>
              <a:rPr lang="en-US" smtClean="0"/>
              <a:t>Enrich your practical skills relentlessly</a:t>
            </a:r>
          </a:p>
          <a:p>
            <a:pPr lvl="3"/>
            <a:endParaRPr lang="en-US" smtClean="0"/>
          </a:p>
          <a:p>
            <a:r>
              <a:rPr lang="en-US" smtClean="0"/>
              <a:t>Pick topics you want to learn more about</a:t>
            </a:r>
          </a:p>
          <a:p>
            <a:pPr lvl="3"/>
            <a:endParaRPr lang="en-US" smtClean="0"/>
          </a:p>
          <a:p>
            <a:r>
              <a:rPr lang="en-US" smtClean="0"/>
              <a:t>Start thinking about your project soon</a:t>
            </a:r>
          </a:p>
          <a:p>
            <a:pPr lvl="1"/>
            <a:r>
              <a:rPr lang="en-US" smtClean="0"/>
              <a:t>Find partners with </a:t>
            </a:r>
            <a:r>
              <a:rPr lang="en-US" b="1" u="sng" smtClean="0"/>
              <a:t>complementary</a:t>
            </a:r>
            <a:r>
              <a:rPr lang="en-US" smtClean="0"/>
              <a:t>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Getting From Here to There</a:t>
            </a:r>
          </a:p>
        </p:txBody>
      </p:sp>
      <p:sp>
        <p:nvSpPr>
          <p:cNvPr id="128006" name="Line 6"/>
          <p:cNvSpPr>
            <a:spLocks noChangeShapeType="1"/>
          </p:cNvSpPr>
          <p:nvPr/>
        </p:nvSpPr>
        <p:spPr bwMode="auto">
          <a:xfrm flipV="1">
            <a:off x="1905000" y="2667000"/>
            <a:ext cx="5105400" cy="2819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Oval 8"/>
          <p:cNvSpPr>
            <a:spLocks noChangeArrowheads="1"/>
          </p:cNvSpPr>
          <p:nvPr/>
        </p:nvSpPr>
        <p:spPr bwMode="auto">
          <a:xfrm>
            <a:off x="1752600" y="525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9"/>
          <p:cNvSpPr>
            <a:spLocks noChangeArrowheads="1"/>
          </p:cNvSpPr>
          <p:nvPr/>
        </p:nvSpPr>
        <p:spPr bwMode="auto">
          <a:xfrm>
            <a:off x="6781800" y="2514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V="1">
            <a:off x="4419600" y="2667000"/>
            <a:ext cx="2514600" cy="533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15"/>
          <p:cNvSpPr txBox="1">
            <a:spLocks noChangeArrowheads="1"/>
          </p:cNvSpPr>
          <p:nvPr/>
        </p:nvSpPr>
        <p:spPr bwMode="auto">
          <a:xfrm>
            <a:off x="533400" y="5638800"/>
            <a:ext cx="2732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you know now</a:t>
            </a:r>
          </a:p>
        </p:txBody>
      </p:sp>
      <p:sp>
        <p:nvSpPr>
          <p:cNvPr id="50184" name="Text Box 16"/>
          <p:cNvSpPr txBox="1">
            <a:spLocks noChangeArrowheads="1"/>
          </p:cNvSpPr>
          <p:nvPr/>
        </p:nvSpPr>
        <p:spPr bwMode="auto">
          <a:xfrm>
            <a:off x="5410200" y="2057400"/>
            <a:ext cx="30940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you need to know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5000" y="2514600"/>
            <a:ext cx="2849563" cy="2971800"/>
            <a:chOff x="1200" y="1584"/>
            <a:chExt cx="1795" cy="1872"/>
          </a:xfrm>
        </p:grpSpPr>
        <p:sp>
          <p:nvSpPr>
            <p:cNvPr id="50192" name="Line 10"/>
            <p:cNvSpPr>
              <a:spLocks noChangeShapeType="1"/>
            </p:cNvSpPr>
            <p:nvPr/>
          </p:nvSpPr>
          <p:spPr bwMode="auto">
            <a:xfrm flipV="1">
              <a:off x="1200" y="2016"/>
              <a:ext cx="1584" cy="144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Oval 13"/>
            <p:cNvSpPr>
              <a:spLocks noChangeArrowheads="1"/>
            </p:cNvSpPr>
            <p:nvPr/>
          </p:nvSpPr>
          <p:spPr bwMode="auto">
            <a:xfrm>
              <a:off x="2662" y="1903"/>
              <a:ext cx="240" cy="240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14"/>
            <p:cNvSpPr>
              <a:spLocks noChangeArrowheads="1"/>
            </p:cNvSpPr>
            <p:nvPr/>
          </p:nvSpPr>
          <p:spPr bwMode="auto">
            <a:xfrm>
              <a:off x="2256" y="2352"/>
              <a:ext cx="144" cy="144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17"/>
            <p:cNvSpPr txBox="1">
              <a:spLocks noChangeArrowheads="1"/>
            </p:cNvSpPr>
            <p:nvPr/>
          </p:nvSpPr>
          <p:spPr bwMode="auto">
            <a:xfrm>
              <a:off x="1776" y="2208"/>
              <a:ext cx="48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Quiz</a:t>
              </a:r>
            </a:p>
          </p:txBody>
        </p:sp>
        <p:sp>
          <p:nvSpPr>
            <p:cNvPr id="50196" name="Text Box 18"/>
            <p:cNvSpPr txBox="1">
              <a:spLocks noChangeArrowheads="1"/>
            </p:cNvSpPr>
            <p:nvPr/>
          </p:nvSpPr>
          <p:spPr bwMode="auto">
            <a:xfrm>
              <a:off x="2208" y="1584"/>
              <a:ext cx="7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CC"/>
                  </a:solidFill>
                </a:rPr>
                <a:t>Midterm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905000" y="2667000"/>
            <a:ext cx="6226175" cy="2971800"/>
            <a:chOff x="1200" y="1680"/>
            <a:chExt cx="3922" cy="1872"/>
          </a:xfrm>
        </p:grpSpPr>
        <p:grpSp>
          <p:nvGrpSpPr>
            <p:cNvPr id="50188" name="Group 12"/>
            <p:cNvGrpSpPr>
              <a:grpSpLocks/>
            </p:cNvGrpSpPr>
            <p:nvPr/>
          </p:nvGrpSpPr>
          <p:grpSpPr bwMode="auto">
            <a:xfrm>
              <a:off x="1200" y="1680"/>
              <a:ext cx="3216" cy="1776"/>
              <a:chOff x="1200" y="1680"/>
              <a:chExt cx="3216" cy="1776"/>
            </a:xfrm>
          </p:grpSpPr>
          <p:sp>
            <p:nvSpPr>
              <p:cNvPr id="50190" name="Line 5"/>
              <p:cNvSpPr>
                <a:spLocks noChangeShapeType="1"/>
              </p:cNvSpPr>
              <p:nvPr/>
            </p:nvSpPr>
            <p:spPr bwMode="auto">
              <a:xfrm flipV="1">
                <a:off x="1200" y="3120"/>
                <a:ext cx="2688" cy="33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1" name="Line 7"/>
              <p:cNvSpPr>
                <a:spLocks noChangeShapeType="1"/>
              </p:cNvSpPr>
              <p:nvPr/>
            </p:nvSpPr>
            <p:spPr bwMode="auto">
              <a:xfrm flipV="1">
                <a:off x="3888" y="1680"/>
                <a:ext cx="528" cy="144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9" name="Text Box 19"/>
            <p:cNvSpPr txBox="1">
              <a:spLocks noChangeArrowheads="1"/>
            </p:cNvSpPr>
            <p:nvPr/>
          </p:nvSpPr>
          <p:spPr bwMode="auto">
            <a:xfrm>
              <a:off x="2976" y="3264"/>
              <a:ext cx="214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</a:rPr>
                <a:t>What I did in Grad School</a:t>
              </a:r>
            </a:p>
          </p:txBody>
        </p:sp>
      </p:grpSp>
      <p:sp>
        <p:nvSpPr>
          <p:cNvPr id="128020" name="Text Box 20"/>
          <p:cNvSpPr txBox="1">
            <a:spLocks noChangeArrowheads="1"/>
          </p:cNvSpPr>
          <p:nvPr/>
        </p:nvSpPr>
        <p:spPr bwMode="auto">
          <a:xfrm rot="-1715595">
            <a:off x="3657600" y="3810000"/>
            <a:ext cx="2419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Nobody does this!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nimBg="1"/>
      <p:bldP spid="128011" grpId="0" animBg="1"/>
      <p:bldP spid="1280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/>
              <a:t>Grading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4114800"/>
          </a:xfrm>
          <a:noFill/>
        </p:spPr>
        <p:txBody>
          <a:bodyPr/>
          <a:lstStyle/>
          <a:p>
            <a:r>
              <a:rPr lang="en-US" dirty="0" smtClean="0"/>
              <a:t>35-38% </a:t>
            </a:r>
            <a:r>
              <a:rPr lang="en-US" u="sng" dirty="0" smtClean="0"/>
              <a:t>individual</a:t>
            </a:r>
            <a:r>
              <a:rPr lang="en-US" dirty="0" smtClean="0"/>
              <a:t> work</a:t>
            </a:r>
          </a:p>
          <a:p>
            <a:pPr lvl="1"/>
            <a:r>
              <a:rPr lang="en-US" dirty="0" smtClean="0"/>
              <a:t>Exams: 25% for the best, 10% for the other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12-15</a:t>
            </a:r>
            <a:r>
              <a:rPr lang="en-US" dirty="0" smtClean="0"/>
              <a:t>% your choice (</a:t>
            </a:r>
            <a:r>
              <a:rPr lang="en-US" u="sng" dirty="0" smtClean="0"/>
              <a:t>individual or group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3% each for best 5 of the 6 homework/quiz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40</a:t>
            </a:r>
            <a:r>
              <a:rPr lang="en-US" dirty="0" smtClean="0"/>
              <a:t>% working in 3-person project </a:t>
            </a:r>
            <a:r>
              <a:rPr lang="en-US" u="sng" dirty="0" smtClean="0"/>
              <a:t>teams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 smtClean="0"/>
              <a:t>% for demonstrated thought leadership</a:t>
            </a:r>
          </a:p>
          <a:p>
            <a:pPr lvl="1"/>
            <a:r>
              <a:rPr lang="en-US" dirty="0" smtClean="0"/>
              <a:t>In class, on the mailing list, in your groups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Some Observations on Grading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  <a:noFill/>
        </p:spPr>
        <p:txBody>
          <a:bodyPr/>
          <a:lstStyle/>
          <a:p>
            <a:r>
              <a:rPr lang="en-US" smtClean="0"/>
              <a:t>One exam is worth more than </a:t>
            </a:r>
            <a:r>
              <a:rPr lang="en-US" u="sng" smtClean="0"/>
              <a:t>all</a:t>
            </a:r>
            <a:r>
              <a:rPr lang="en-US" smtClean="0"/>
              <a:t> the homework</a:t>
            </a:r>
          </a:p>
          <a:p>
            <a:pPr lvl="1"/>
            <a:r>
              <a:rPr lang="en-US" smtClean="0"/>
              <a:t>Message:  Use the homework to learn the material</a:t>
            </a:r>
          </a:p>
          <a:p>
            <a:pPr lvl="3"/>
            <a:endParaRPr lang="en-US" smtClean="0"/>
          </a:p>
          <a:p>
            <a:r>
              <a:rPr lang="en-US" smtClean="0"/>
              <a:t>Midterm grades predict final grades well</a:t>
            </a:r>
          </a:p>
          <a:p>
            <a:pPr lvl="1"/>
            <a:r>
              <a:rPr lang="en-US" smtClean="0"/>
              <a:t>Message: Develop sound study skills early</a:t>
            </a:r>
          </a:p>
          <a:p>
            <a:pPr lvl="3"/>
            <a:endParaRPr lang="en-US" smtClean="0"/>
          </a:p>
          <a:p>
            <a:r>
              <a:rPr lang="en-US" smtClean="0"/>
              <a:t>You need not be good at everything to get an A</a:t>
            </a:r>
          </a:p>
          <a:p>
            <a:pPr lvl="1"/>
            <a:r>
              <a:rPr lang="en-US" smtClean="0"/>
              <a:t>But you </a:t>
            </a:r>
            <a:r>
              <a:rPr lang="en-US" u="sng" smtClean="0"/>
              <a:t>do</a:t>
            </a:r>
            <a:r>
              <a:rPr lang="en-US" smtClean="0"/>
              <a:t> need to be </a:t>
            </a:r>
            <a:r>
              <a:rPr lang="en-US" u="sng" smtClean="0"/>
              <a:t>excellent</a:t>
            </a:r>
            <a:r>
              <a:rPr lang="en-US" smtClean="0"/>
              <a:t> at several things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noFill/>
        </p:spPr>
        <p:txBody>
          <a:bodyPr/>
          <a:lstStyle/>
          <a:p>
            <a:r>
              <a:rPr lang="en-US" smtClean="0"/>
              <a:t>Commercial Developments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Mainframes (1960’s)</a:t>
            </a:r>
          </a:p>
          <a:p>
            <a:pPr lvl="1"/>
            <a:r>
              <a:rPr lang="en-US" smtClean="0"/>
              <a:t>IBM</a:t>
            </a:r>
          </a:p>
          <a:p>
            <a:r>
              <a:rPr lang="en-US" smtClean="0"/>
              <a:t>Minicomputers(1970’s)</a:t>
            </a:r>
          </a:p>
          <a:p>
            <a:pPr lvl="1"/>
            <a:r>
              <a:rPr lang="en-US" smtClean="0"/>
              <a:t>DEC</a:t>
            </a:r>
          </a:p>
          <a:p>
            <a:r>
              <a:rPr lang="en-US" smtClean="0"/>
              <a:t>Personal computers (1980’s)</a:t>
            </a:r>
          </a:p>
          <a:p>
            <a:pPr lvl="1"/>
            <a:r>
              <a:rPr lang="en-US" smtClean="0"/>
              <a:t>Apple, Microsoft</a:t>
            </a:r>
          </a:p>
          <a:p>
            <a:r>
              <a:rPr lang="en-US" smtClean="0"/>
              <a:t>Networks (1990’s)</a:t>
            </a:r>
          </a:p>
          <a:p>
            <a:pPr lvl="1"/>
            <a:r>
              <a:rPr lang="en-US" smtClean="0"/>
              <a:t>Web</a:t>
            </a:r>
          </a:p>
          <a:p>
            <a:r>
              <a:rPr lang="en-US" smtClean="0"/>
              <a:t>Convergence (2000’s)</a:t>
            </a:r>
          </a:p>
          <a:p>
            <a:pPr lvl="1"/>
            <a:r>
              <a:rPr lang="en-US" smtClean="0"/>
              <a:t>Cell phone/PDA, HDTV/Computer,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The Fine Print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Group work is encouraged on homework</a:t>
            </a:r>
          </a:p>
          <a:p>
            <a:pPr lvl="1"/>
            <a:r>
              <a:rPr lang="en-US" smtClean="0"/>
              <a:t>But you must personally write what you turn in</a:t>
            </a:r>
          </a:p>
          <a:p>
            <a:pPr lvl="4"/>
            <a:endParaRPr lang="en-US" smtClean="0"/>
          </a:p>
          <a:p>
            <a:r>
              <a:rPr lang="en-US" smtClean="0"/>
              <a:t>Deadlines are firm and sharp</a:t>
            </a:r>
          </a:p>
          <a:p>
            <a:pPr lvl="1"/>
            <a:r>
              <a:rPr lang="en-US" smtClean="0"/>
              <a:t>Allowances for individual circumstances are included in the grading computation</a:t>
            </a:r>
          </a:p>
          <a:p>
            <a:pPr lvl="4"/>
            <a:endParaRPr lang="en-US" smtClean="0"/>
          </a:p>
          <a:p>
            <a:r>
              <a:rPr lang="en-US" smtClean="0"/>
              <a:t>Academic integrity is a serious matter</a:t>
            </a:r>
          </a:p>
          <a:p>
            <a:pPr lvl="1"/>
            <a:r>
              <a:rPr lang="en-US" smtClean="0"/>
              <a:t>No group work during the exams or the quiz!</a:t>
            </a:r>
          </a:p>
          <a:p>
            <a:pPr lvl="1"/>
            <a:r>
              <a:rPr lang="en-US" smtClean="0"/>
              <a:t>Scrupulously respect time limits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Course Materials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Textbook</a:t>
            </a:r>
          </a:p>
          <a:p>
            <a:endParaRPr lang="en-US" smtClean="0"/>
          </a:p>
          <a:p>
            <a:r>
              <a:rPr lang="en-US" smtClean="0"/>
              <a:t>Readings</a:t>
            </a:r>
          </a:p>
          <a:p>
            <a:endParaRPr lang="en-US" smtClean="0"/>
          </a:p>
          <a:p>
            <a:r>
              <a:rPr lang="en-US" smtClean="0"/>
              <a:t>Videos</a:t>
            </a:r>
          </a:p>
          <a:p>
            <a:endParaRPr lang="en-US" u="sng" smtClean="0"/>
          </a:p>
          <a:p>
            <a:r>
              <a:rPr lang="en-US" u="sng" smtClean="0"/>
              <a:t>Daily</a:t>
            </a:r>
            <a:r>
              <a:rPr lang="en-US" smtClean="0"/>
              <a:t> access to a networked computer!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Computing at Maryland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4114800"/>
          </a:xfrm>
          <a:noFill/>
        </p:spPr>
        <p:txBody>
          <a:bodyPr/>
          <a:lstStyle/>
          <a:p>
            <a:r>
              <a:rPr lang="en-US" smtClean="0"/>
              <a:t>Computer Labs</a:t>
            </a:r>
          </a:p>
          <a:p>
            <a:pPr lvl="1"/>
            <a:r>
              <a:rPr lang="en-US" smtClean="0"/>
              <a:t>HBK 2018 (posted hours)</a:t>
            </a:r>
          </a:p>
          <a:p>
            <a:pPr lvl="1"/>
            <a:r>
              <a:rPr lang="en-US" smtClean="0"/>
              <a:t>PG2 Open Workstation Lab (24 hours)</a:t>
            </a:r>
          </a:p>
          <a:p>
            <a:pPr lvl="1"/>
            <a:r>
              <a:rPr lang="en-US" smtClean="0"/>
              <a:t>Need an OIT  “LPCR” account for printing</a:t>
            </a:r>
          </a:p>
          <a:p>
            <a:r>
              <a:rPr lang="en-US" smtClean="0"/>
              <a:t>WAM</a:t>
            </a:r>
          </a:p>
          <a:p>
            <a:pPr lvl="1"/>
            <a:r>
              <a:rPr lang="en-US" smtClean="0"/>
              <a:t>Web server and Web space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Homework Goals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smtClean="0"/>
              <a:t>Think about relative speed and relative size</a:t>
            </a:r>
          </a:p>
          <a:p>
            <a:pPr lvl="3"/>
            <a:endParaRPr lang="en-US" smtClean="0"/>
          </a:p>
          <a:p>
            <a:r>
              <a:rPr lang="en-US" smtClean="0"/>
              <a:t>Interpret specifications for computer systems</a:t>
            </a:r>
          </a:p>
          <a:p>
            <a:pPr lvl="3"/>
            <a:endParaRPr lang="en-US" smtClean="0"/>
          </a:p>
          <a:p>
            <a:r>
              <a:rPr lang="en-US" smtClean="0"/>
              <a:t>Try some “back of the envelope” calculations</a:t>
            </a:r>
          </a:p>
          <a:p>
            <a:pPr lvl="3"/>
            <a:endParaRPr lang="en-US" smtClean="0"/>
          </a:p>
          <a:p>
            <a:r>
              <a:rPr lang="en-US" smtClean="0"/>
              <a:t>Some helpful hints:</a:t>
            </a:r>
          </a:p>
          <a:p>
            <a:pPr lvl="1"/>
            <a:r>
              <a:rPr lang="en-US" smtClean="0"/>
              <a:t>Use a spreadsheet!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Exercise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mtClean="0"/>
              <a:t>Form into groups of 4</a:t>
            </a:r>
          </a:p>
          <a:p>
            <a:pPr lvl="1"/>
            <a:r>
              <a:rPr lang="en-US" smtClean="0"/>
              <a:t>Be sure you have someone who has used Excel before in your group</a:t>
            </a:r>
          </a:p>
          <a:p>
            <a:endParaRPr lang="en-US" smtClean="0"/>
          </a:p>
          <a:p>
            <a:r>
              <a:rPr lang="en-US" smtClean="0"/>
              <a:t>Answer question 1(d) from the Fall 1996 final exam (available on the course Web site)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Before You Go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On a sheet of paper, answer the following (ungraded) question (no names, please):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sz="4000" smtClean="0"/>
              <a:t>What was the muddiest point in today’s class?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Get-Ahead Slides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Computers and devices connected via </a:t>
            </a:r>
          </a:p>
          <a:p>
            <a:pPr lvl="1"/>
            <a:r>
              <a:rPr lang="en-US" smtClean="0"/>
              <a:t>Communication devices</a:t>
            </a:r>
          </a:p>
          <a:p>
            <a:pPr lvl="1"/>
            <a:r>
              <a:rPr lang="en-US" smtClean="0"/>
              <a:t>Transmission media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562600" y="2873375"/>
          <a:ext cx="3124200" cy="1109663"/>
        </p:xfrm>
        <a:graphic>
          <a:graphicData uri="http://schemas.openxmlformats.org/presentationml/2006/ole">
            <p:oleObj spid="_x0000_s2050" name="Photo Editor Photo" r:id="rId3" imgW="7485714" imgH="2657846" progId="MSPhotoEd.3">
              <p:embed/>
            </p:oleObj>
          </a:graphicData>
        </a:graphic>
      </p:graphicFrame>
      <p:pic>
        <p:nvPicPr>
          <p:cNvPr id="2053" name="Picture 5" descr="Fig09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5715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Network?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Sharing data</a:t>
            </a:r>
          </a:p>
          <a:p>
            <a:r>
              <a:rPr lang="en-US" smtClean="0"/>
              <a:t>Sharing information</a:t>
            </a:r>
          </a:p>
          <a:p>
            <a:r>
              <a:rPr lang="en-US" smtClean="0"/>
              <a:t>Sharing hardware</a:t>
            </a:r>
          </a:p>
          <a:p>
            <a:r>
              <a:rPr lang="en-US" smtClean="0"/>
              <a:t>Sharing software</a:t>
            </a:r>
          </a:p>
          <a:p>
            <a:r>
              <a:rPr lang="en-US" smtClean="0"/>
              <a:t>Increasing robustness</a:t>
            </a:r>
          </a:p>
          <a:p>
            <a:r>
              <a:rPr lang="en-US" smtClean="0"/>
              <a:t>Facilitating communications</a:t>
            </a:r>
          </a:p>
          <a:p>
            <a:r>
              <a:rPr lang="en-US" smtClean="0"/>
              <a:t>Facilitating commerce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vs. Circuit Networks</a:t>
            </a:r>
            <a:endParaRPr lang="en-US" sz="320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Telephone system (“circuit-switched”)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Fixed connection between caller and called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High network load results in busy signals</a:t>
            </a:r>
          </a:p>
          <a:p>
            <a:pPr lvl="3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Internet (“packet-switched”)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transmission is routed separately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High network load results in long delays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LondonScienceMuseumsReplicaDifferenceEngi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Packet Switching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Break long messages into short “packets”</a:t>
            </a:r>
          </a:p>
          <a:p>
            <a:pPr lvl="1"/>
            <a:r>
              <a:rPr lang="en-US" smtClean="0"/>
              <a:t>Keeps one user from hogging a line</a:t>
            </a:r>
          </a:p>
          <a:p>
            <a:pPr lvl="3"/>
            <a:endParaRPr lang="en-US" smtClean="0"/>
          </a:p>
          <a:p>
            <a:r>
              <a:rPr lang="en-US" smtClean="0"/>
              <a:t>Route each packet separately</a:t>
            </a:r>
          </a:p>
          <a:p>
            <a:pPr lvl="1"/>
            <a:r>
              <a:rPr lang="en-US" smtClean="0"/>
              <a:t>Number them for easy reconstruction</a:t>
            </a:r>
          </a:p>
          <a:p>
            <a:pPr lvl="3"/>
            <a:endParaRPr lang="en-US" smtClean="0"/>
          </a:p>
          <a:p>
            <a:r>
              <a:rPr lang="en-US" smtClean="0"/>
              <a:t>Request retransmission for lost packets</a:t>
            </a:r>
          </a:p>
          <a:p>
            <a:pPr lvl="1"/>
            <a:r>
              <a:rPr lang="en-US" smtClean="0"/>
              <a:t>Unless the first packet is lost!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Networks of Networks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2800" smtClean="0"/>
              <a:t>Local Area Networks (LAN)</a:t>
            </a:r>
          </a:p>
          <a:p>
            <a:pPr lvl="1"/>
            <a:r>
              <a:rPr lang="en-US" sz="2400" smtClean="0"/>
              <a:t>Connections within a room, or perhaps a building</a:t>
            </a:r>
          </a:p>
          <a:p>
            <a:endParaRPr lang="en-US" sz="2800" smtClean="0"/>
          </a:p>
          <a:p>
            <a:r>
              <a:rPr lang="en-US" sz="2800" smtClean="0"/>
              <a:t>Wide Area Networks (WAN)</a:t>
            </a:r>
          </a:p>
          <a:p>
            <a:pPr lvl="1"/>
            <a:r>
              <a:rPr lang="en-US" sz="2400" smtClean="0"/>
              <a:t>Provide connections between LANs</a:t>
            </a:r>
          </a:p>
          <a:p>
            <a:endParaRPr lang="en-US" sz="2800" smtClean="0"/>
          </a:p>
          <a:p>
            <a:r>
              <a:rPr lang="en-US" sz="2800" smtClean="0"/>
              <a:t>Internet</a:t>
            </a:r>
          </a:p>
          <a:p>
            <a:pPr lvl="1"/>
            <a:r>
              <a:rPr lang="en-US" sz="2400" smtClean="0"/>
              <a:t>Collection of WANs across multiple organizations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Local Area Networks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Within a campus or an office complex</a:t>
            </a:r>
          </a:p>
          <a:p>
            <a:pPr lvl="1"/>
            <a:r>
              <a:rPr lang="en-US" smtClean="0"/>
              <a:t>Short-distance lines are </a:t>
            </a:r>
            <a:r>
              <a:rPr lang="en-US" b="1" smtClean="0"/>
              <a:t>fast</a:t>
            </a:r>
            <a:r>
              <a:rPr lang="en-US" smtClean="0"/>
              <a:t> and </a:t>
            </a:r>
            <a:r>
              <a:rPr lang="en-US" b="1" smtClean="0"/>
              <a:t>cheap</a:t>
            </a:r>
            <a:endParaRPr lang="en-US" smtClean="0"/>
          </a:p>
          <a:p>
            <a:pPr lvl="1"/>
            <a:r>
              <a:rPr lang="en-US" smtClean="0"/>
              <a:t>Fast communications makes routing simple</a:t>
            </a:r>
          </a:p>
          <a:p>
            <a:r>
              <a:rPr lang="en-US" smtClean="0"/>
              <a:t>Ethernet is a common LAN technology</a:t>
            </a:r>
          </a:p>
          <a:p>
            <a:pPr lvl="1"/>
            <a:r>
              <a:rPr lang="en-US" smtClean="0"/>
              <a:t>All computers are connected to the same cable</a:t>
            </a:r>
          </a:p>
          <a:p>
            <a:pPr lvl="2"/>
            <a:r>
              <a:rPr lang="en-US" smtClean="0"/>
              <a:t>Ordinary phone lines can carry 10 Mb/sec</a:t>
            </a:r>
          </a:p>
          <a:p>
            <a:pPr lvl="2"/>
            <a:r>
              <a:rPr lang="en-US" smtClean="0"/>
              <a:t>100 Mb/s connections require special cables</a:t>
            </a:r>
          </a:p>
          <a:p>
            <a:pPr lvl="2"/>
            <a:r>
              <a:rPr lang="en-US" smtClean="0"/>
              <a:t>1 Gb/s connections require special switches</a:t>
            </a:r>
          </a:p>
          <a:p>
            <a:pPr lvl="1"/>
            <a:r>
              <a:rPr lang="en-US" smtClean="0"/>
              <a:t>Every host broadcasts everything to all others</a:t>
            </a:r>
          </a:p>
          <a:p>
            <a:pPr lvl="2"/>
            <a:r>
              <a:rPr lang="en-US" smtClean="0"/>
              <a:t>Collisions limit throughput to about 50% utilization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Network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All attach to the same cable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Ethernet and “cable modems”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Transmit anytime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Collision detection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Automatic retransmission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Inexpensive and flexible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Easy to add new machines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Robust to computer failure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Practical for short distances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Half the bandwidth is wasted</a:t>
            </a:r>
          </a:p>
        </p:txBody>
      </p:sp>
      <p:pic>
        <p:nvPicPr>
          <p:cNvPr id="65540" name="Picture 4" descr="Fig09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43325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ig09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88937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Switched (“Star”) Network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800600" cy="4114800"/>
          </a:xfrm>
        </p:spPr>
        <p:txBody>
          <a:bodyPr/>
          <a:lstStyle/>
          <a:p>
            <a:r>
              <a:rPr lang="en-US" sz="2800" smtClean="0"/>
              <a:t>All attach directly to a hub</a:t>
            </a:r>
          </a:p>
          <a:p>
            <a:pPr lvl="1"/>
            <a:r>
              <a:rPr lang="en-US" sz="2400" smtClean="0"/>
              <a:t>Switched Ethernet</a:t>
            </a:r>
          </a:p>
          <a:p>
            <a:pPr lvl="1"/>
            <a:r>
              <a:rPr lang="en-US" sz="2400" smtClean="0"/>
              <a:t>Digital Subscriber Lines (DSL)</a:t>
            </a:r>
          </a:p>
          <a:p>
            <a:r>
              <a:rPr lang="en-US" sz="2800" smtClean="0"/>
              <a:t>Higher cost</a:t>
            </a:r>
          </a:p>
          <a:p>
            <a:pPr lvl="1"/>
            <a:r>
              <a:rPr lang="en-US" sz="2400" smtClean="0"/>
              <a:t>Line from hub to each machine</a:t>
            </a:r>
          </a:p>
          <a:p>
            <a:pPr lvl="1"/>
            <a:r>
              <a:rPr lang="en-US" sz="2400" smtClean="0"/>
              <a:t>Hub must handle every packet</a:t>
            </a:r>
          </a:p>
          <a:p>
            <a:pPr lvl="1"/>
            <a:r>
              <a:rPr lang="en-US" sz="2400" smtClean="0"/>
              <a:t>Hub requires backup power</a:t>
            </a:r>
          </a:p>
          <a:p>
            <a:r>
              <a:rPr lang="en-US" sz="2800" smtClean="0"/>
              <a:t>Much higher bandwidth</a:t>
            </a:r>
          </a:p>
          <a:p>
            <a:pPr lvl="1"/>
            <a:r>
              <a:rPr lang="en-US" sz="2400" smtClean="0"/>
              <a:t>No sharing, no collisions</a:t>
            </a:r>
          </a:p>
          <a:p>
            <a:pPr lvl="1"/>
            <a:r>
              <a:rPr lang="en-US" sz="2400" smtClean="0"/>
              <a:t>Allows disks to be centralized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 smtClean="0"/>
              <a:t>Local Area Networks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457200" y="32766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sam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41910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kim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60960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joe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57200" y="51054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ann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8001000" y="5638800"/>
            <a:ext cx="7620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accent2"/>
                </a:solidFill>
              </a:rPr>
              <a:t>dove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1706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rac4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52562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rac3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276600" y="1979613"/>
            <a:ext cx="6858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www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43418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rac2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>
            <a:off x="1524000" y="3276600"/>
            <a:ext cx="0" cy="3276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1068388" y="35052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1068388" y="63246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068388" y="53340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1068388" y="44196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3429000" y="3048000"/>
            <a:ext cx="4419600" cy="0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V="1">
            <a:off x="3657600" y="2590800"/>
            <a:ext cx="0" cy="4556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 flipV="1">
            <a:off x="64770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46482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55626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7391400" y="5715000"/>
            <a:ext cx="6096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07" name="Oval 23"/>
          <p:cNvSpPr>
            <a:spLocks noChangeArrowheads="1"/>
          </p:cNvSpPr>
          <p:nvPr/>
        </p:nvSpPr>
        <p:spPr bwMode="auto">
          <a:xfrm>
            <a:off x="6781800" y="5181600"/>
            <a:ext cx="685800" cy="685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7086600" y="1981200"/>
            <a:ext cx="8382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ttclass</a:t>
            </a:r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 flipV="1">
            <a:off x="7543800" y="2590800"/>
            <a:ext cx="0" cy="4556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152400" y="2895600"/>
            <a:ext cx="2667000" cy="3810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2895600" y="1600200"/>
            <a:ext cx="5486400" cy="2514600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6477000" y="4343400"/>
            <a:ext cx="2514600" cy="20574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467600" y="64008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HBK</a:t>
            </a: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1066800" y="24384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PLS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7299325" y="11080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8080"/>
                </a:solidFill>
              </a:rPr>
              <a:t>CSS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Wireless Networks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Radio-based Ethernet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Effective for a few rooms within buildings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“Access Point” gateways to wired networks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Available throughout most of the Maryland campus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Commercial providers offer “hot spots” in airports, etc.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“WiFi WLAN” is available in several speeds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IEEE 802.11b: 10Mb/s (good enough for most uses)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IEEE 802.11g: 54Mb/s (required for wireless video)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IEEE 802.11n: 248Mb/s (and longer range)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Computer-to-computer networks are also possible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“Bluetooth” is the most common (very short range)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Wide Area Networks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  <a:noFill/>
        </p:spPr>
        <p:txBody>
          <a:bodyPr/>
          <a:lstStyle/>
          <a:p>
            <a:r>
              <a:rPr lang="en-US" smtClean="0"/>
              <a:t>Campus, regional, national, or global scale</a:t>
            </a:r>
          </a:p>
          <a:p>
            <a:pPr lvl="1"/>
            <a:endParaRPr lang="en-US" smtClean="0"/>
          </a:p>
          <a:p>
            <a:r>
              <a:rPr lang="en-US" smtClean="0"/>
              <a:t>Expensive communications must be used well</a:t>
            </a:r>
          </a:p>
          <a:p>
            <a:pPr lvl="1"/>
            <a:r>
              <a:rPr lang="en-US" smtClean="0"/>
              <a:t>Limiting to two hosts allows 100% utilization</a:t>
            </a:r>
          </a:p>
          <a:p>
            <a:endParaRPr lang="en-US" smtClean="0"/>
          </a:p>
          <a:p>
            <a:r>
              <a:rPr lang="en-US" smtClean="0"/>
              <a:t>Routing is complex with point-to-point circuits</a:t>
            </a:r>
          </a:p>
          <a:p>
            <a:pPr lvl="1"/>
            <a:r>
              <a:rPr lang="en-US" smtClean="0"/>
              <a:t>Which path is shortest? Which is least busy? …</a:t>
            </a:r>
          </a:p>
          <a:p>
            <a:pPr lvl="3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r>
              <a:rPr lang="en-US" smtClean="0"/>
              <a:t>Maryland’s Campus Network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57200" y="32766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sam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41910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kim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57200" y="60960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joe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57200" y="510540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ann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001000" y="5638800"/>
            <a:ext cx="7620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chemeClr val="accent2"/>
                </a:solidFill>
              </a:rPr>
              <a:t>dove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1706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rac4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52562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rac3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276600" y="1979613"/>
            <a:ext cx="6858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www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341813" y="1979613"/>
            <a:ext cx="611187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rac2</a:t>
            </a: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1524000" y="3276600"/>
            <a:ext cx="0" cy="3276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>
            <a:off x="1068388" y="35052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 flipH="1">
            <a:off x="1068388" y="63246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1068388" y="53340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068388" y="4419600"/>
            <a:ext cx="455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3429000" y="3048000"/>
            <a:ext cx="4419600" cy="0"/>
          </a:xfrm>
          <a:prstGeom prst="line">
            <a:avLst/>
          </a:prstGeom>
          <a:noFill/>
          <a:ln w="38100" cmpd="dbl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3657600" y="2590800"/>
            <a:ext cx="0" cy="4556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64770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46482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5562600" y="2592388"/>
            <a:ext cx="0" cy="455612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7391400" y="5715000"/>
            <a:ext cx="60960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6781800" y="5181600"/>
            <a:ext cx="685800" cy="6858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7086600" y="1981200"/>
            <a:ext cx="838200" cy="609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>
                <a:solidFill>
                  <a:srgbClr val="008080"/>
                </a:solidFill>
              </a:rPr>
              <a:t>ttclass</a:t>
            </a: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V="1">
            <a:off x="7543800" y="2590800"/>
            <a:ext cx="0" cy="4556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152400" y="2895600"/>
            <a:ext cx="2667000" cy="3810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2895600" y="1600200"/>
            <a:ext cx="5486400" cy="2667000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6477000" y="4343400"/>
            <a:ext cx="2514600" cy="205740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7467600" y="64008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</a:rPr>
              <a:t>HBK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762000" y="2438400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CSS 1410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6019800" y="1143000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008080"/>
                </a:solidFill>
              </a:rPr>
              <a:t>Elsewhere in CSS</a:t>
            </a:r>
          </a:p>
        </p:txBody>
      </p:sp>
      <p:sp>
        <p:nvSpPr>
          <p:cNvPr id="70688" name="Oval 32"/>
          <p:cNvSpPr>
            <a:spLocks noChangeArrowheads="1"/>
          </p:cNvSpPr>
          <p:nvPr/>
        </p:nvSpPr>
        <p:spPr bwMode="auto">
          <a:xfrm>
            <a:off x="4724400" y="3505200"/>
            <a:ext cx="685800" cy="685800"/>
          </a:xfrm>
          <a:prstGeom prst="ellipse">
            <a:avLst/>
          </a:prstGeom>
          <a:noFill/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9" name="Oval 33"/>
          <p:cNvSpPr>
            <a:spLocks noChangeArrowheads="1"/>
          </p:cNvSpPr>
          <p:nvPr/>
        </p:nvSpPr>
        <p:spPr bwMode="auto">
          <a:xfrm>
            <a:off x="1981200" y="449580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>
            <a:off x="5105400" y="3048000"/>
            <a:ext cx="0" cy="455613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>
            <a:off x="1524000" y="4800600"/>
            <a:ext cx="455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 flipV="1">
            <a:off x="2667000" y="3962400"/>
            <a:ext cx="20574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5410200" y="3962400"/>
            <a:ext cx="14478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 flipH="1" flipV="1">
            <a:off x="2667000" y="4876800"/>
            <a:ext cx="4114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u="sng" smtClean="0"/>
              <a:t>I</a:t>
            </a:r>
            <a:r>
              <a:rPr lang="en-US" smtClean="0"/>
              <a:t>nternet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Global collection of </a:t>
            </a:r>
            <a:r>
              <a:rPr lang="en-US" u="sng" smtClean="0"/>
              <a:t>public</a:t>
            </a:r>
            <a:r>
              <a:rPr lang="en-US" smtClean="0"/>
              <a:t> “IP” networks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Private networks are often called “int</a:t>
            </a:r>
            <a:r>
              <a:rPr lang="en-US" u="sng" smtClean="0"/>
              <a:t>ra</a:t>
            </a:r>
            <a:r>
              <a:rPr lang="en-US" smtClean="0"/>
              <a:t>nets”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Independent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organization maintains its own network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Cooperating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Internet Protocol (IP) address blocks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Domain names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World-Wide Web Consortium (W3C)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Computer Emergency Response Team (CERT)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Enia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pic>
        <p:nvPicPr>
          <p:cNvPr id="72707" name="Picture 3" descr="Fig02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7825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A Short History of the Internet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419600"/>
          </a:xfrm>
          <a:noFill/>
        </p:spPr>
        <p:txBody>
          <a:bodyPr/>
          <a:lstStyle/>
          <a:p>
            <a:r>
              <a:rPr lang="en-US" smtClean="0"/>
              <a:t>1969: Origins in government research </a:t>
            </a:r>
          </a:p>
          <a:p>
            <a:pPr lvl="1"/>
            <a:r>
              <a:rPr lang="en-US" smtClean="0"/>
              <a:t>Advanced Research Projects Agency (ARPAnet)</a:t>
            </a:r>
          </a:p>
          <a:p>
            <a:pPr lvl="1"/>
            <a:r>
              <a:rPr lang="en-US" smtClean="0"/>
              <a:t>Key standards: UDP, TCP, DNS</a:t>
            </a:r>
          </a:p>
          <a:p>
            <a:r>
              <a:rPr lang="en-US" smtClean="0"/>
              <a:t>1983: Design adopted by other agencies</a:t>
            </a:r>
          </a:p>
          <a:p>
            <a:pPr lvl="1"/>
            <a:r>
              <a:rPr lang="en-US" smtClean="0"/>
              <a:t>Created a need for inter-network connections</a:t>
            </a:r>
          </a:p>
          <a:p>
            <a:pPr lvl="1"/>
            <a:r>
              <a:rPr lang="en-US" smtClean="0"/>
              <a:t>Key standards: IP</a:t>
            </a:r>
          </a:p>
          <a:p>
            <a:r>
              <a:rPr lang="en-US" smtClean="0"/>
              <a:t>1991: World-Wide Web added point-and-click</a:t>
            </a:r>
          </a:p>
          <a:p>
            <a:pPr lvl="1"/>
            <a:r>
              <a:rPr lang="en-US" smtClean="0"/>
              <a:t>Now 150 million Internet “hosts”</a:t>
            </a:r>
          </a:p>
          <a:p>
            <a:pPr lvl="1"/>
            <a:r>
              <a:rPr lang="en-US" smtClean="0"/>
              <a:t>Key standards: HTTP, URL, HTML, XML</a:t>
            </a: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</a:t>
            </a:r>
            <a:r>
              <a:rPr lang="en-US" smtClean="0">
                <a:sym typeface="Symbol" pitchFamily="18" charset="2"/>
              </a:rPr>
              <a:t> Web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Internet: collection of global networks</a:t>
            </a:r>
          </a:p>
          <a:p>
            <a:endParaRPr lang="en-US" smtClean="0"/>
          </a:p>
          <a:p>
            <a:r>
              <a:rPr lang="en-US" smtClean="0"/>
              <a:t>Web: way of managing information exchange</a:t>
            </a:r>
          </a:p>
          <a:p>
            <a:pPr lvl="1"/>
            <a:r>
              <a:rPr lang="en-US" smtClean="0"/>
              <a:t>More details on this next week</a:t>
            </a:r>
          </a:p>
          <a:p>
            <a:endParaRPr lang="en-US" smtClean="0"/>
          </a:p>
          <a:p>
            <a:r>
              <a:rPr lang="en-US" smtClean="0"/>
              <a:t>There are many other uses for the Internet</a:t>
            </a:r>
          </a:p>
          <a:p>
            <a:pPr lvl="1"/>
            <a:r>
              <a:rPr lang="en-US" smtClean="0"/>
              <a:t>File transfer (FTP)</a:t>
            </a:r>
          </a:p>
          <a:p>
            <a:pPr lvl="1"/>
            <a:r>
              <a:rPr lang="en-US" smtClean="0"/>
              <a:t>Email (SMTP, POP, IMAP)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tt_backbone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382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530600" y="6491288"/>
            <a:ext cx="561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/>
              <a:t>http://www.geog.ucl.ac.uk/casa/martin/atlas/isp_maps.html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Thinking About Speed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r>
              <a:rPr lang="en-US" smtClean="0"/>
              <a:t>Speed can be expressed two ways:</a:t>
            </a:r>
          </a:p>
          <a:p>
            <a:pPr lvl="1"/>
            <a:r>
              <a:rPr lang="en-US" smtClean="0"/>
              <a:t>How long to do something once?</a:t>
            </a:r>
          </a:p>
          <a:p>
            <a:pPr lvl="2"/>
            <a:r>
              <a:rPr lang="en-US" smtClean="0"/>
              <a:t>Memory speed measured as “access time”</a:t>
            </a:r>
          </a:p>
          <a:p>
            <a:pPr lvl="1"/>
            <a:r>
              <a:rPr lang="en-US" smtClean="0"/>
              <a:t>How many things can you do in one second?</a:t>
            </a:r>
          </a:p>
          <a:p>
            <a:pPr lvl="2"/>
            <a:r>
              <a:rPr lang="en-US" smtClean="0"/>
              <a:t>Processor speed measured in “instructions per second”</a:t>
            </a:r>
          </a:p>
          <a:p>
            <a:pPr lvl="4"/>
            <a:endParaRPr lang="en-US" smtClean="0"/>
          </a:p>
          <a:p>
            <a:r>
              <a:rPr lang="en-US" smtClean="0"/>
              <a:t>Convenient units are typically used</a:t>
            </a:r>
          </a:p>
          <a:p>
            <a:pPr lvl="1"/>
            <a:r>
              <a:rPr lang="en-US" smtClean="0"/>
              <a:t>“10 microseconds” rather than “0.00001 seconds”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Some Definitions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114800"/>
          </a:xfrm>
        </p:spPr>
        <p:txBody>
          <a:bodyPr/>
          <a:lstStyle/>
          <a:p>
            <a:r>
              <a:rPr lang="en-US" b="1" smtClean="0"/>
              <a:t>Latency</a:t>
            </a:r>
          </a:p>
          <a:p>
            <a:pPr lvl="1"/>
            <a:r>
              <a:rPr lang="en-US" smtClean="0"/>
              <a:t>The amount of </a:t>
            </a:r>
            <a:r>
              <a:rPr lang="en-US" b="1" smtClean="0"/>
              <a:t>time</a:t>
            </a:r>
            <a:r>
              <a:rPr lang="en-US" smtClean="0"/>
              <a:t> it takes data to travel from source to destination</a:t>
            </a:r>
          </a:p>
          <a:p>
            <a:endParaRPr lang="en-US" b="1" smtClean="0"/>
          </a:p>
          <a:p>
            <a:r>
              <a:rPr lang="en-US" b="1" smtClean="0"/>
              <a:t>Bandwidth</a:t>
            </a:r>
          </a:p>
          <a:p>
            <a:pPr lvl="1"/>
            <a:r>
              <a:rPr lang="en-US" smtClean="0"/>
              <a:t>The amount of data that can be transmitted in a fixed amount of </a:t>
            </a:r>
            <a:r>
              <a:rPr lang="en-US" b="1" smtClean="0"/>
              <a:t>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smtClean="0"/>
              <a:t>The Complete Picture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8077200" cy="4114800"/>
          </a:xfrm>
        </p:spPr>
        <p:txBody>
          <a:bodyPr lIns="91440" tIns="45720" rIns="91440" bIns="45720"/>
          <a:lstStyle/>
          <a:p>
            <a:r>
              <a:rPr lang="en-US" smtClean="0"/>
              <a:t>Two parts of moving data from here to there:</a:t>
            </a:r>
          </a:p>
          <a:p>
            <a:pPr lvl="1"/>
            <a:r>
              <a:rPr lang="en-US" smtClean="0"/>
              <a:t>Getting the first bit there</a:t>
            </a:r>
          </a:p>
          <a:p>
            <a:pPr lvl="1"/>
            <a:r>
              <a:rPr lang="en-US" smtClean="0"/>
              <a:t>Getting everything there</a:t>
            </a:r>
          </a:p>
          <a:p>
            <a:r>
              <a:rPr lang="en-US" smtClean="0"/>
              <a:t>Fundamentally, there’s no difference:</a:t>
            </a:r>
          </a:p>
          <a:p>
            <a:pPr lvl="1"/>
            <a:r>
              <a:rPr lang="en-US" smtClean="0"/>
              <a:t>Moving data from the processor to RAM</a:t>
            </a:r>
          </a:p>
          <a:p>
            <a:pPr lvl="1"/>
            <a:r>
              <a:rPr lang="en-US" smtClean="0"/>
              <a:t>Saving a file to disk</a:t>
            </a:r>
          </a:p>
          <a:p>
            <a:pPr lvl="1"/>
            <a:r>
              <a:rPr lang="en-US" smtClean="0"/>
              <a:t>Downloading music from a server in China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DP-10_10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3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BM_PC_51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3" y="1497013"/>
            <a:ext cx="5837237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6629400"/>
            <a:ext cx="1214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Source: Wikipedia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Pages>22</Pages>
  <Words>2516</Words>
  <Application>Microsoft Office PowerPoint</Application>
  <PresentationFormat>On-screen Show (4:3)</PresentationFormat>
  <Paragraphs>650</Paragraphs>
  <Slides>76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Times New Roman</vt:lpstr>
      <vt:lpstr>Arial</vt:lpstr>
      <vt:lpstr>Symbol</vt:lpstr>
      <vt:lpstr>Default Design</vt:lpstr>
      <vt:lpstr>Clip</vt:lpstr>
      <vt:lpstr>Microsoft Clip Gallery</vt:lpstr>
      <vt:lpstr>Microsoft Photo Editor 3.0 Photo</vt:lpstr>
      <vt:lpstr>Computers</vt:lpstr>
      <vt:lpstr>Goals</vt:lpstr>
      <vt:lpstr>Slide 3</vt:lpstr>
      <vt:lpstr>A Very Brief History of Computing</vt:lpstr>
      <vt:lpstr>Commercial Developments</vt:lpstr>
      <vt:lpstr>Slide 6</vt:lpstr>
      <vt:lpstr>Slide 7</vt:lpstr>
      <vt:lpstr>Slide 8</vt:lpstr>
      <vt:lpstr>Slide 9</vt:lpstr>
      <vt:lpstr>Slide 10</vt:lpstr>
      <vt:lpstr>Slide 11</vt:lpstr>
      <vt:lpstr>The Big Picture</vt:lpstr>
      <vt:lpstr>Binary Data Representation</vt:lpstr>
      <vt:lpstr>Hardware Processing Cycle</vt:lpstr>
      <vt:lpstr>What is a computer?</vt:lpstr>
      <vt:lpstr>Computer Hardware</vt:lpstr>
      <vt:lpstr>Slide 17</vt:lpstr>
      <vt:lpstr>Slide 18</vt:lpstr>
      <vt:lpstr>Units of Frequency</vt:lpstr>
      <vt:lpstr>Units of Time</vt:lpstr>
      <vt:lpstr>The Storage Hierarchy</vt:lpstr>
      <vt:lpstr>Best of Both Worlds</vt:lpstr>
      <vt:lpstr>Locality</vt:lpstr>
      <vt:lpstr>System Architecture</vt:lpstr>
      <vt:lpstr>Everything is Relative</vt:lpstr>
      <vt:lpstr>Units of Size</vt:lpstr>
      <vt:lpstr>The Storage Hierarchy</vt:lpstr>
      <vt:lpstr>“Solid-State” Memory</vt:lpstr>
      <vt:lpstr>Slide 29</vt:lpstr>
      <vt:lpstr>“Rotating” Memory</vt:lpstr>
      <vt:lpstr>How Disks Work</vt:lpstr>
      <vt:lpstr>Trading Speed for Space</vt:lpstr>
      <vt:lpstr>Breaks</vt:lpstr>
      <vt:lpstr>Slide 34</vt:lpstr>
      <vt:lpstr>Discussion Point: Moore’s Law</vt:lpstr>
      <vt:lpstr>Parallel Processing</vt:lpstr>
      <vt:lpstr>Parallel Storage</vt:lpstr>
      <vt:lpstr>Tape Backup</vt:lpstr>
      <vt:lpstr>Discussion Point: Migration</vt:lpstr>
      <vt:lpstr>Course Goals</vt:lpstr>
      <vt:lpstr>Some Motivating Questions</vt:lpstr>
      <vt:lpstr>Some iSchool Courses on IT</vt:lpstr>
      <vt:lpstr>Instructional Staff</vt:lpstr>
      <vt:lpstr>Approach</vt:lpstr>
      <vt:lpstr>The Grand Plan</vt:lpstr>
      <vt:lpstr>A Personal Approach to Learning</vt:lpstr>
      <vt:lpstr>Getting From Here to There</vt:lpstr>
      <vt:lpstr>Grading</vt:lpstr>
      <vt:lpstr>Some Observations on Grading</vt:lpstr>
      <vt:lpstr>The Fine Print</vt:lpstr>
      <vt:lpstr>Course Materials</vt:lpstr>
      <vt:lpstr>Computing at Maryland</vt:lpstr>
      <vt:lpstr>Homework Goals</vt:lpstr>
      <vt:lpstr>Team Exercise</vt:lpstr>
      <vt:lpstr>Before You Go</vt:lpstr>
      <vt:lpstr>Get-Ahead Slides</vt:lpstr>
      <vt:lpstr>Network</vt:lpstr>
      <vt:lpstr>Why Network?</vt:lpstr>
      <vt:lpstr>Packet vs. Circuit Networks</vt:lpstr>
      <vt:lpstr>Packet Switching</vt:lpstr>
      <vt:lpstr>Networks of Networks</vt:lpstr>
      <vt:lpstr>Local Area Networks</vt:lpstr>
      <vt:lpstr>Shared Network</vt:lpstr>
      <vt:lpstr>Switched (“Star”) Network</vt:lpstr>
      <vt:lpstr>Local Area Networks</vt:lpstr>
      <vt:lpstr>Wireless Networks</vt:lpstr>
      <vt:lpstr>Wide Area Networks</vt:lpstr>
      <vt:lpstr>Maryland’s Campus Network</vt:lpstr>
      <vt:lpstr>The Internet</vt:lpstr>
      <vt:lpstr>Overview</vt:lpstr>
      <vt:lpstr>A Short History of the Internet</vt:lpstr>
      <vt:lpstr>Internet  Web</vt:lpstr>
      <vt:lpstr>Slide 73</vt:lpstr>
      <vt:lpstr>Thinking About Speed</vt:lpstr>
      <vt:lpstr>Some Definitions</vt:lpstr>
      <vt:lpstr>The Complete Picture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subject>Week 2 LBSC 690</dc:subject>
  <dc:creator>Doug Oard</dc:creator>
  <cp:lastModifiedBy>jj</cp:lastModifiedBy>
  <cp:revision>88</cp:revision>
  <cp:lastPrinted>1997-09-10T16:39:34Z</cp:lastPrinted>
  <dcterms:created xsi:type="dcterms:W3CDTF">1997-09-10T16:39:54Z</dcterms:created>
  <dcterms:modified xsi:type="dcterms:W3CDTF">2013-01-29T02:01:12Z</dcterms:modified>
</cp:coreProperties>
</file>