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7" r:id="rId14"/>
    <p:sldId id="270" r:id="rId15"/>
    <p:sldId id="272" r:id="rId16"/>
    <p:sldId id="271" r:id="rId17"/>
    <p:sldId id="274" r:id="rId18"/>
    <p:sldId id="275" r:id="rId19"/>
    <p:sldId id="273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MBX10" pitchFamily="34" charset="0"/>
      <p:regular r:id="rId29"/>
    </p:embeddedFont>
    <p:embeddedFont>
      <p:font typeface="CMSY7" pitchFamily="34" charset="0"/>
      <p:regular r:id="rId30"/>
    </p:embeddedFont>
    <p:embeddedFont>
      <p:font typeface="CMR7" pitchFamily="34" charset="0"/>
      <p:regular r:id="rId31"/>
    </p:embeddedFont>
    <p:embeddedFont>
      <p:font typeface="CMMIB10" pitchFamily="34" charset="0"/>
      <p:regular r:id="rId32"/>
    </p:embeddedFont>
    <p:embeddedFont>
      <p:font typeface="CMMI7" pitchFamily="34" charset="0"/>
      <p:regular r:id="rId33"/>
    </p:embeddedFont>
    <p:embeddedFont>
      <p:font typeface="CMMI10" pitchFamily="34" charset="0"/>
      <p:regular r:id="rId34"/>
    </p:embeddedFont>
    <p:embeddedFont>
      <p:font typeface="CMR10" pitchFamily="34" charset="0"/>
      <p:regular r:id="rId35"/>
    </p:embeddedFont>
    <p:embeddedFont>
      <p:font typeface="CMSY10ORIG" pitchFamily="34" charset="0"/>
      <p:regular r:id="rId36"/>
    </p:embeddedFont>
    <p:embeddedFont>
      <p:font typeface="CMMI5" pitchFamily="34" charset="0"/>
      <p:regular r:id="rId37"/>
    </p:embeddedFont>
    <p:embeddedFont>
      <p:font typeface="CMEX10" pitchFamily="34" charset="0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32" autoAdjust="0"/>
  </p:normalViewPr>
  <p:slideViewPr>
    <p:cSldViewPr>
      <p:cViewPr varScale="1">
        <p:scale>
          <a:sx n="85" d="100"/>
          <a:sy n="85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B3D1-9C93-4BA0-9034-FECDF96BA35C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7F19-F89F-499C-8020-49A0D0F57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BF2F-013C-4382-A0B5-E6216A91DF80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F8E7-3A62-4252-BE14-15D319759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7026-33A5-4F08-988F-C23CEB37B270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1289-D1D3-4F2F-8E4A-B5440D6CB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5CB6-BC6B-4FE6-90CE-AAA89F8897FB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F5CE-BD7F-4DD4-A643-97981BB03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DCD6-72C6-4895-9A6C-B90E54A89831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0881-E372-482D-A225-85659F8C9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106C-8977-4BE8-9C83-F4C9FA696917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CAC-BCFC-4D84-A17C-D3812DEB7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7075-BA50-4B32-92D9-63783430B3EB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3B0F-2A50-477C-BC1F-BFA9DF2D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9432-33D1-4B21-8D71-C13A9E5072A7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150D-C2D8-47C5-BC08-AEFA56E33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8CCE-E70A-4CD1-93A4-538C58697FB2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D5BA-A7DF-49EA-A7C6-D7457E348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FAF1-5351-4DDB-ADCC-3363564C24B8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3888-B6E4-4929-83B3-095EE9708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3EDC-22C2-4DC1-914E-6CABD1ECE2CD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6270-D0A2-422F-9C2C-16D657C0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9B107D-9AF7-428B-841A-B2C831DD31C0}" type="datetimeFigureOut">
              <a:rPr lang="en-US"/>
              <a:pPr>
                <a:defRPr/>
              </a:pPr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E567E-809E-4659-BC7C-38764F6B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2.xml"/><Relationship Id="rId7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4.xml"/><Relationship Id="rId10" Type="http://schemas.openxmlformats.org/officeDocument/2006/relationships/image" Target="../media/image30.png"/><Relationship Id="rId4" Type="http://schemas.openxmlformats.org/officeDocument/2006/relationships/tags" Target="../tags/tag43.xml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6.png"/><Relationship Id="rId3" Type="http://schemas.openxmlformats.org/officeDocument/2006/relationships/tags" Target="../tags/tag48.xml"/><Relationship Id="rId21" Type="http://schemas.openxmlformats.org/officeDocument/2006/relationships/image" Target="../media/image35.png"/><Relationship Id="rId7" Type="http://schemas.openxmlformats.org/officeDocument/2006/relationships/tags" Target="../tags/tag52.xml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5.png"/><Relationship Id="rId2" Type="http://schemas.openxmlformats.org/officeDocument/2006/relationships/tags" Target="../tags/tag47.xml"/><Relationship Id="rId16" Type="http://schemas.openxmlformats.org/officeDocument/2006/relationships/image" Target="../media/image4.png"/><Relationship Id="rId20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38.png"/><Relationship Id="rId5" Type="http://schemas.openxmlformats.org/officeDocument/2006/relationships/tags" Target="../tags/tag50.xml"/><Relationship Id="rId15" Type="http://schemas.openxmlformats.org/officeDocument/2006/relationships/image" Target="../media/image3.png"/><Relationship Id="rId23" Type="http://schemas.openxmlformats.org/officeDocument/2006/relationships/image" Target="../media/image37.png"/><Relationship Id="rId10" Type="http://schemas.openxmlformats.org/officeDocument/2006/relationships/tags" Target="../tags/tag55.xml"/><Relationship Id="rId19" Type="http://schemas.openxmlformats.org/officeDocument/2006/relationships/oleObject" Target="../embeddings/oleObject16.bin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5.png"/><Relationship Id="rId26" Type="http://schemas.openxmlformats.org/officeDocument/2006/relationships/oleObject" Target="../embeddings/oleObject4.bin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5.png"/><Relationship Id="rId26" Type="http://schemas.openxmlformats.org/officeDocument/2006/relationships/oleObject" Target="../embeddings/oleObject8.bin"/><Relationship Id="rId3" Type="http://schemas.openxmlformats.org/officeDocument/2006/relationships/tags" Target="../tags/tag13.xml"/><Relationship Id="rId21" Type="http://schemas.openxmlformats.org/officeDocument/2006/relationships/image" Target="../media/image8.png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tags" Target="../tags/tag1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11.png"/><Relationship Id="rId5" Type="http://schemas.openxmlformats.org/officeDocument/2006/relationships/tags" Target="../tags/tag15.xml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.png"/><Relationship Id="rId10" Type="http://schemas.openxmlformats.org/officeDocument/2006/relationships/tags" Target="../tags/tag20.xml"/><Relationship Id="rId19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2.xml"/><Relationship Id="rId26" Type="http://schemas.openxmlformats.org/officeDocument/2006/relationships/oleObject" Target="../embeddings/oleObject9.bin"/><Relationship Id="rId3" Type="http://schemas.openxmlformats.org/officeDocument/2006/relationships/tags" Target="../tags/tag23.xml"/><Relationship Id="rId21" Type="http://schemas.openxmlformats.org/officeDocument/2006/relationships/image" Target="../media/image15.png"/><Relationship Id="rId34" Type="http://schemas.openxmlformats.org/officeDocument/2006/relationships/image" Target="../media/image11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19.png"/><Relationship Id="rId33" Type="http://schemas.openxmlformats.org/officeDocument/2006/relationships/image" Target="../media/image10.png"/><Relationship Id="rId38" Type="http://schemas.openxmlformats.org/officeDocument/2006/relationships/image" Target="../media/image24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18.png"/><Relationship Id="rId32" Type="http://schemas.openxmlformats.org/officeDocument/2006/relationships/image" Target="../media/image21.png"/><Relationship Id="rId37" Type="http://schemas.openxmlformats.org/officeDocument/2006/relationships/image" Target="../media/image23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17.png"/><Relationship Id="rId28" Type="http://schemas.openxmlformats.org/officeDocument/2006/relationships/oleObject" Target="../embeddings/oleObject11.bin"/><Relationship Id="rId36" Type="http://schemas.openxmlformats.org/officeDocument/2006/relationships/oleObject" Target="../embeddings/oleObject12.bin"/><Relationship Id="rId10" Type="http://schemas.openxmlformats.org/officeDocument/2006/relationships/tags" Target="../tags/tag30.xml"/><Relationship Id="rId19" Type="http://schemas.openxmlformats.org/officeDocument/2006/relationships/image" Target="../media/image13.png"/><Relationship Id="rId31" Type="http://schemas.openxmlformats.org/officeDocument/2006/relationships/image" Target="../media/image8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16.png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7.png"/><Relationship Id="rId3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Designing Efficient Cascaded Classifiers:</a:t>
            </a:r>
            <a:br>
              <a:rPr lang="en-US" sz="3600" b="1" dirty="0" smtClean="0"/>
            </a:br>
            <a:r>
              <a:rPr lang="en-US" sz="3600" b="1" dirty="0" smtClean="0"/>
              <a:t>Tradeoff between Accuracy and Cost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6962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Vikas Raykar </a:t>
            </a:r>
            <a:r>
              <a:rPr lang="en-US" b="1" dirty="0" smtClean="0"/>
              <a:t>Balaji Krishnapuram </a:t>
            </a:r>
            <a:r>
              <a:rPr lang="en-US" dirty="0" smtClean="0"/>
              <a:t>Shipeng Yu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Siemens </a:t>
            </a:r>
            <a:r>
              <a:rPr lang="en-US" dirty="0" smtClean="0"/>
              <a:t>Healthcare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KDD 2010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TexPoint fonts used in EMF. </a:t>
            </a:r>
          </a:p>
          <a:p>
            <a:r>
              <a:rPr lang="en-US">
                <a:latin typeface="Calibri" pitchFamily="34" charset="0"/>
              </a:rPr>
              <a:t>Read the TexPoint manual before you delete this box.: 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B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EX10"/>
              </a:rPr>
              <a:t>A</a:t>
            </a:r>
            <a:endParaRPr lang="en-US">
              <a:latin typeface="Calibri" pitchFamily="34" charset="0"/>
            </a:endParaRP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838200" y="457200"/>
            <a:ext cx="7391400" cy="1524000"/>
            <a:chOff x="914400" y="3714921"/>
            <a:chExt cx="7543800" cy="1638129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248400" y="3714921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038600" y="3733969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7543800" y="417195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28800" y="3753018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914400" y="421005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495550" y="4667250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676775" y="4667250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6915150" y="4619625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353050" y="417195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124200" y="419100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Joint cascade training</a:t>
            </a:r>
            <a:endParaRPr lang="en-US" b="1" dirty="0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we have a probabilistic cascade we can write the log-likelihood.</a:t>
            </a:r>
          </a:p>
          <a:p>
            <a:endParaRPr lang="en-US" dirty="0" smtClean="0"/>
          </a:p>
          <a:p>
            <a:r>
              <a:rPr lang="en-US" dirty="0" smtClean="0"/>
              <a:t>We impose a </a:t>
            </a:r>
            <a:r>
              <a:rPr lang="en-US" dirty="0" err="1" smtClean="0"/>
              <a:t>Laplacian</a:t>
            </a:r>
            <a:r>
              <a:rPr lang="en-US" dirty="0" smtClean="0"/>
              <a:t> prior. </a:t>
            </a:r>
          </a:p>
          <a:p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aximum </a:t>
            </a:r>
            <a:r>
              <a:rPr lang="en-US" dirty="0" smtClean="0"/>
              <a:t>a-posteriori (MAP) estimate</a:t>
            </a:r>
          </a:p>
        </p:txBody>
      </p:sp>
      <p:pic>
        <p:nvPicPr>
          <p:cNvPr id="6" name="Pictur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90600" y="2667000"/>
            <a:ext cx="7374199" cy="45720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248400" y="3200400"/>
            <a:ext cx="2186269" cy="34879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057400" y="3962400"/>
            <a:ext cx="3505200" cy="395118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67000" y="5181600"/>
            <a:ext cx="2616713" cy="278892"/>
          </a:xfrm>
          <a:prstGeom prst="rect">
            <a:avLst/>
          </a:prstGeom>
        </p:spPr>
      </p:pic>
      <p:pic>
        <p:nvPicPr>
          <p:cNvPr id="18" name="Picture 17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95400" y="5715000"/>
            <a:ext cx="6222503" cy="48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Accuracy </a:t>
            </a:r>
            <a:r>
              <a:rPr lang="en-US" sz="4000" b="1" dirty="0" smtClean="0"/>
              <a:t>vs</a:t>
            </a:r>
            <a:r>
              <a:rPr lang="en-US" b="1" dirty="0" smtClean="0"/>
              <a:t> </a:t>
            </a:r>
            <a:r>
              <a:rPr lang="en-US" b="1" dirty="0" smtClean="0"/>
              <a:t>Cost</a:t>
            </a:r>
            <a:endParaRPr lang="en-US" b="1" dirty="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We would like to find the MAP estimate subject to the constraint that the expected cost for a new instance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expectation is over the unknown test distribution. </a:t>
            </a:r>
          </a:p>
          <a:p>
            <a:r>
              <a:rPr lang="en-US" sz="2800" dirty="0" smtClean="0"/>
              <a:t>Since we do not know the test distribution we </a:t>
            </a:r>
            <a:r>
              <a:rPr lang="en-US" sz="2800" dirty="0" smtClean="0"/>
              <a:t>estimate this </a:t>
            </a:r>
            <a:r>
              <a:rPr lang="en-US" sz="2800" dirty="0" smtClean="0"/>
              <a:t>quantity based on the training set.</a:t>
            </a:r>
          </a:p>
          <a:p>
            <a:endParaRPr lang="en-US" dirty="0" smtClean="0"/>
          </a:p>
        </p:txBody>
      </p:sp>
      <p:pic>
        <p:nvPicPr>
          <p:cNvPr id="5" name="Pictur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71800" y="2819400"/>
            <a:ext cx="3112394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752600" y="3581400"/>
            <a:ext cx="6028957" cy="3048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Modeling the expected cost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381000" y="1295400"/>
            <a:ext cx="7924800" cy="1905000"/>
            <a:chOff x="381000" y="1295400"/>
            <a:chExt cx="8382000" cy="19812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243144" y="1563887"/>
              <a:ext cx="1261474" cy="849718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91218" y="1581589"/>
              <a:ext cx="1261474" cy="849718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7504618" y="1988626"/>
              <a:ext cx="89045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39291" y="1599292"/>
              <a:ext cx="1261474" cy="849718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048839" y="2024035"/>
              <a:ext cx="8904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588579" y="2448933"/>
              <a:ext cx="0" cy="6373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712679" y="2448933"/>
              <a:ext cx="0" cy="6373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892432" y="2404673"/>
              <a:ext cx="0" cy="6373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371243" y="1988626"/>
              <a:ext cx="89045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8469274" y="1846994"/>
            <a:ext cx="293726" cy="283266"/>
          </p:xfrm>
          <a:graphic>
            <a:graphicData uri="http://schemas.openxmlformats.org/presentationml/2006/ole">
              <p:oleObj spid="_x0000_s20482" name="Equation" r:id="rId12" imgW="139680" imgH="139680" progId="Equation.3">
                <p:embed/>
              </p:oleObj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4610648" y="3121689"/>
            <a:ext cx="267445" cy="154911"/>
          </p:xfrm>
          <a:graphic>
            <a:graphicData uri="http://schemas.openxmlformats.org/presentationml/2006/ole">
              <p:oleObj spid="_x0000_s20483" name="Equation" r:id="rId13" imgW="126720" imgH="75960" progId="Equation.3">
                <p:embed/>
              </p:oleObj>
            </a:graphicData>
          </a:graphic>
        </p:graphicFrame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2458722" y="3121689"/>
            <a:ext cx="267445" cy="154911"/>
          </p:xfrm>
          <a:graphic>
            <a:graphicData uri="http://schemas.openxmlformats.org/presentationml/2006/ole">
              <p:oleObj spid="_x0000_s20484" name="Equation" r:id="rId14" imgW="126720" imgH="75960" progId="Equation.3">
                <p:embed/>
              </p:oleObj>
            </a:graphicData>
          </a:graphic>
        </p:graphicFrame>
        <p:pic>
          <p:nvPicPr>
            <p:cNvPr id="17" name="Picture 3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36109" y="1864698"/>
              <a:ext cx="619779" cy="283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75887" y="1864698"/>
              <a:ext cx="644075" cy="28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602016" y="1864698"/>
              <a:ext cx="644075" cy="28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81000" y="2147963"/>
              <a:ext cx="1387810" cy="28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7" name="Object 5"/>
            <p:cNvGraphicFramePr>
              <a:graphicFrameLocks noChangeAspect="1"/>
            </p:cNvGraphicFramePr>
            <p:nvPr/>
          </p:nvGraphicFramePr>
          <p:xfrm>
            <a:off x="6762574" y="3068576"/>
            <a:ext cx="267445" cy="154911"/>
          </p:xfrm>
          <a:graphic>
            <a:graphicData uri="http://schemas.openxmlformats.org/presentationml/2006/ole">
              <p:oleObj spid="_x0000_s20485" name="Equation" r:id="rId19" imgW="126720" imgH="75960" progId="Equation.3">
                <p:embed/>
              </p:oleObj>
            </a:graphicData>
          </a:graphic>
        </p:graphicFrame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200765" y="2006331"/>
              <a:ext cx="89045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59"/>
            <p:cNvSpPr txBox="1">
              <a:spLocks noChangeArrowheads="1"/>
            </p:cNvSpPr>
            <p:nvPr/>
          </p:nvSpPr>
          <p:spPr bwMode="auto">
            <a:xfrm>
              <a:off x="2532926" y="1295400"/>
              <a:ext cx="697652" cy="286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1</a:t>
              </a:r>
            </a:p>
          </p:txBody>
        </p:sp>
        <p:sp>
          <p:nvSpPr>
            <p:cNvPr id="30" name="TextBox 60"/>
            <p:cNvSpPr txBox="1">
              <a:spLocks noChangeArrowheads="1"/>
            </p:cNvSpPr>
            <p:nvPr/>
          </p:nvSpPr>
          <p:spPr bwMode="auto">
            <a:xfrm>
              <a:off x="4684852" y="1298167"/>
              <a:ext cx="697652" cy="286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2</a:t>
              </a:r>
            </a:p>
          </p:txBody>
        </p:sp>
        <p:sp>
          <p:nvSpPr>
            <p:cNvPr id="31" name="TextBox 61"/>
            <p:cNvSpPr txBox="1">
              <a:spLocks noChangeArrowheads="1"/>
            </p:cNvSpPr>
            <p:nvPr/>
          </p:nvSpPr>
          <p:spPr bwMode="auto">
            <a:xfrm>
              <a:off x="6881170" y="1298167"/>
              <a:ext cx="697652" cy="286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3</a:t>
              </a:r>
            </a:p>
          </p:txBody>
        </p:sp>
      </p:grpSp>
      <p:pic>
        <p:nvPicPr>
          <p:cNvPr id="43" name="Picture 4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3657600"/>
            <a:ext cx="202185" cy="228028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3962400"/>
            <a:ext cx="1371604" cy="278892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4343400"/>
            <a:ext cx="2590813" cy="278893"/>
          </a:xfrm>
          <a:prstGeom prst="rect">
            <a:avLst/>
          </a:prstGeom>
          <a:noFill/>
          <a:ln/>
          <a:effectLst/>
        </p:spPr>
      </p:pic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447800" y="3200400"/>
          <a:ext cx="6096000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6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 a</a:t>
                      </a:r>
                      <a:r>
                        <a:rPr lang="en-US" baseline="0" dirty="0" smtClean="0"/>
                        <a:t> given instance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Picture 3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7800" y="4953000"/>
            <a:ext cx="5860681" cy="5334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7618" y="5791200"/>
            <a:ext cx="5537478" cy="559388"/>
          </a:xfrm>
          <a:prstGeom prst="rect">
            <a:avLst/>
          </a:prstGeom>
          <a:noFill/>
          <a:ln/>
          <a:effectLst/>
        </p:spPr>
      </p:pic>
      <p:sp>
        <p:nvSpPr>
          <p:cNvPr id="44" name="Rectangle 43"/>
          <p:cNvSpPr/>
          <p:nvPr/>
        </p:nvSpPr>
        <p:spPr>
          <a:xfrm>
            <a:off x="4512821" y="6488668"/>
            <a:ext cx="4707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optimize using cyclic </a:t>
            </a:r>
            <a:r>
              <a:rPr lang="en-US" dirty="0" smtClean="0"/>
              <a:t>coordinate descent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Datasets</a:t>
            </a:r>
            <a:endParaRPr lang="en-US" dirty="0" smtClean="0"/>
          </a:p>
          <a:p>
            <a:pPr lvl="1"/>
            <a:r>
              <a:rPr lang="en-US" dirty="0" smtClean="0"/>
              <a:t>Personalized medicine</a:t>
            </a:r>
          </a:p>
          <a:p>
            <a:pPr lvl="2"/>
            <a:r>
              <a:rPr lang="en-US" dirty="0" smtClean="0"/>
              <a:t>Survival prediction for lung cancer</a:t>
            </a:r>
            <a:endParaRPr lang="en-US" dirty="0" smtClean="0"/>
          </a:p>
          <a:p>
            <a:pPr lvl="2"/>
            <a:r>
              <a:rPr lang="en-US" dirty="0" smtClean="0"/>
              <a:t>Tumor response</a:t>
            </a:r>
            <a:r>
              <a:rPr lang="en-US" dirty="0" smtClean="0"/>
              <a:t> prediction for rectal cancer</a:t>
            </a:r>
          </a:p>
          <a:p>
            <a:pPr lvl="1"/>
            <a:r>
              <a:rPr lang="en-US" dirty="0" smtClean="0"/>
              <a:t>Computer aided diagnosis for lung cancer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Survival Prediction for Lung Cancer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048000"/>
          <a:ext cx="7696200" cy="29311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"/>
                <a:gridCol w="2362200"/>
                <a:gridCol w="1219200"/>
                <a:gridCol w="23622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sz="1400" dirty="0" smtClean="0"/>
                        <a:t>no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 before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 function creatinine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imaging /treatment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 tumor volume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treatment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bio-markers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Interleukin-8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Osteopontin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sz="1400" dirty="0" smtClean="0"/>
                        <a:t>expensive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92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2-year survival prediction </a:t>
            </a:r>
            <a:r>
              <a:rPr lang="en-US" sz="2400" dirty="0" smtClean="0">
                <a:latin typeface="Calibri" pitchFamily="34" charset="0"/>
              </a:rPr>
              <a:t>for advanced non-small cell lung cancer (NSCLC) </a:t>
            </a:r>
            <a:r>
              <a:rPr lang="en-US" sz="2400" dirty="0">
                <a:latin typeface="Calibri" pitchFamily="34" charset="0"/>
              </a:rPr>
              <a:t>patients treated with </a:t>
            </a:r>
            <a:r>
              <a:rPr lang="en-US" sz="2400" dirty="0" smtClean="0">
                <a:latin typeface="Calibri" pitchFamily="34" charset="0"/>
              </a:rPr>
              <a:t>chemo/radiotherapy.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82 patients treated at MAASTO clinic among which 24 survived two years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943600"/>
            <a:ext cx="3314700" cy="74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Pathological Complete Response (pCR) Prediction for Rectal Cancer</a:t>
            </a:r>
            <a:endParaRPr lang="en-US" sz="3200" b="1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3048000"/>
          <a:ext cx="5334000" cy="2291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"/>
                <a:gridCol w="2362200"/>
                <a:gridCol w="12192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CT/PET</a:t>
                      </a:r>
                      <a:r>
                        <a:rPr lang="en-US" baseline="0" dirty="0" smtClean="0"/>
                        <a:t> scan features before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CT/PET</a:t>
                      </a:r>
                      <a:r>
                        <a:rPr lang="en-US" baseline="0" dirty="0" smtClean="0"/>
                        <a:t> scan features after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92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Predict tumor response after chemo/radiotherapy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for locally advanced rectal cancer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78 patients (21 had pCR)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791200"/>
            <a:ext cx="3505200" cy="84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</a:t>
            </a:r>
            <a:r>
              <a:rPr lang="en-US" b="1" dirty="0" smtClean="0"/>
              <a:t>compared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 smtClean="0"/>
              <a:t>stage classifier</a:t>
            </a:r>
          </a:p>
          <a:p>
            <a:r>
              <a:rPr lang="en-US" dirty="0" smtClean="0"/>
              <a:t>Proposed soft cascade</a:t>
            </a:r>
          </a:p>
          <a:p>
            <a:pPr lvl="1"/>
            <a:r>
              <a:rPr lang="en-US" dirty="0" smtClean="0"/>
              <a:t>With beta = 0</a:t>
            </a:r>
          </a:p>
          <a:p>
            <a:pPr lvl="1"/>
            <a:r>
              <a:rPr lang="en-US" dirty="0" smtClean="0"/>
              <a:t>Varying beta</a:t>
            </a:r>
          </a:p>
          <a:p>
            <a:r>
              <a:rPr lang="en-US" dirty="0" smtClean="0"/>
              <a:t>Sequential Training</a:t>
            </a:r>
          </a:p>
          <a:p>
            <a:pPr lvl="1"/>
            <a:r>
              <a:rPr lang="en-US" dirty="0" smtClean="0"/>
              <a:t>Logistic Regression</a:t>
            </a:r>
          </a:p>
          <a:p>
            <a:pPr lvl="1"/>
            <a:r>
              <a:rPr lang="en-US" dirty="0" smtClean="0"/>
              <a:t>AdaBoost [Viola-Jones cascade]</a:t>
            </a:r>
            <a:endParaRPr lang="en-US" dirty="0" smtClean="0"/>
          </a:p>
          <a:p>
            <a:pPr lvl="1"/>
            <a:r>
              <a:rPr lang="en-US" dirty="0" smtClean="0"/>
              <a:t>LDA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70 % for training 30 % for testing</a:t>
            </a:r>
          </a:p>
          <a:p>
            <a:r>
              <a:rPr lang="en-US" dirty="0" smtClean="0"/>
              <a:t>Area under the ROC Curve</a:t>
            </a:r>
          </a:p>
          <a:p>
            <a:r>
              <a:rPr lang="en-US" dirty="0" smtClean="0"/>
              <a:t>Normalized average cost per patient</a:t>
            </a:r>
          </a:p>
          <a:p>
            <a:pPr lvl="1"/>
            <a:r>
              <a:rPr lang="en-US" dirty="0" smtClean="0"/>
              <a:t>Using all the features has a cost of 1</a:t>
            </a:r>
          </a:p>
          <a:p>
            <a:r>
              <a:rPr lang="en-US" dirty="0" smtClean="0"/>
              <a:t>Results averages over 10 repetitions</a:t>
            </a:r>
          </a:p>
          <a:p>
            <a:r>
              <a:rPr lang="en-US" dirty="0" smtClean="0"/>
              <a:t>Thresholds for each stage chosen using a two-level hierarchical grid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143000"/>
            <a:ext cx="8153400" cy="5715000"/>
            <a:chOff x="381000" y="1137628"/>
            <a:chExt cx="6553200" cy="5355628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/>
            <a:srcRect t="1424" r="58333"/>
            <a:stretch>
              <a:fillRect/>
            </a:stretch>
          </p:blipFill>
          <p:spPr bwMode="auto">
            <a:xfrm>
              <a:off x="381000" y="1219200"/>
              <a:ext cx="3810000" cy="527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70000"/>
            <a:stretch>
              <a:fillRect/>
            </a:stretch>
          </p:blipFill>
          <p:spPr bwMode="auto">
            <a:xfrm>
              <a:off x="4191000" y="1137628"/>
              <a:ext cx="2743200" cy="535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Computer aided diagnosis</a:t>
            </a:r>
            <a:endParaRPr lang="en-US" sz="3600" b="1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3048000"/>
          <a:ext cx="5029200" cy="1752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52600"/>
                <a:gridCol w="13716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92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Motivation here is to reduce the computational cost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196 CT scans with 923 positive candidates and 54455 negative candidates.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410200"/>
            <a:ext cx="4019550" cy="117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Features incur a cost</a:t>
            </a:r>
            <a:endParaRPr lang="en-US" b="1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eatures </a:t>
            </a:r>
            <a:r>
              <a:rPr lang="en-US" dirty="0" smtClean="0"/>
              <a:t>are acquired on demand.</a:t>
            </a:r>
          </a:p>
          <a:p>
            <a:r>
              <a:rPr lang="en-US" dirty="0" smtClean="0"/>
              <a:t>A set of features can be acquired as a group.</a:t>
            </a:r>
          </a:p>
          <a:p>
            <a:r>
              <a:rPr lang="en-US" dirty="0" smtClean="0"/>
              <a:t>Each feature group incurs a certain cost.</a:t>
            </a:r>
          </a:p>
          <a:p>
            <a:r>
              <a:rPr lang="en-US" dirty="0" smtClean="0"/>
              <a:t>Acquisition cost can be either</a:t>
            </a:r>
          </a:p>
          <a:p>
            <a:pPr lvl="1"/>
            <a:r>
              <a:rPr lang="en-US" dirty="0" smtClean="0"/>
              <a:t>Computational | fast detectors</a:t>
            </a:r>
            <a:endParaRPr lang="en-US" dirty="0" smtClean="0"/>
          </a:p>
          <a:p>
            <a:pPr lvl="1"/>
            <a:r>
              <a:rPr lang="en-US" dirty="0" smtClean="0"/>
              <a:t>Financial | expensive medical tests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uman discomfort | biopsy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set FROC Curves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824661" cy="506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training of all stages of the cascade.</a:t>
            </a:r>
          </a:p>
          <a:p>
            <a:pPr lvl="1"/>
            <a:r>
              <a:rPr lang="en-US" dirty="0" smtClean="0"/>
              <a:t>Notion of probabilistic soft cascades</a:t>
            </a:r>
          </a:p>
          <a:p>
            <a:r>
              <a:rPr lang="en-US" dirty="0" smtClean="0"/>
              <a:t>A knob to control the tradeoff between accuracy vs cost</a:t>
            </a:r>
          </a:p>
          <a:p>
            <a:pPr lvl="1"/>
            <a:r>
              <a:rPr lang="en-US" dirty="0" smtClean="0"/>
              <a:t>Modeling the expected feature </a:t>
            </a:r>
            <a:r>
              <a:rPr lang="en-US" dirty="0" smtClean="0"/>
              <a:t>cost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5029200" cy="112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4876800" cy="115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05200"/>
            <a:ext cx="3657600" cy="131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143000"/>
            <a:ext cx="5410200" cy="10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800600"/>
            <a:ext cx="3638550" cy="84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open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the cascade</a:t>
            </a:r>
          </a:p>
          <a:p>
            <a:r>
              <a:rPr lang="en-US" dirty="0" smtClean="0"/>
              <a:t>The accuracy vs cost knob is not sensitive in all problem domains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Example: Survival </a:t>
            </a:r>
            <a:r>
              <a:rPr lang="en-US" sz="3200" b="1" dirty="0" smtClean="0"/>
              <a:t>Prediction for Lung Cancer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667000"/>
          <a:ext cx="7696200" cy="29311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"/>
                <a:gridCol w="2362200"/>
                <a:gridCol w="1219200"/>
                <a:gridCol w="23622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sz="1400" dirty="0" smtClean="0"/>
                        <a:t>no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 before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 function creatinine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imaging /treatment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 tumor volume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treatment 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bio-markers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Interleukin-8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Osteopontin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</a:t>
                      </a:r>
                      <a:r>
                        <a:rPr lang="en-US" sz="1400" dirty="0" smtClean="0"/>
                        <a:t>expensive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92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2-year survival prediction for lung cancer  patients treated with chemo/radiotherapy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8153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/>
              <a:t>          </a:t>
            </a:r>
            <a:r>
              <a:rPr lang="en-US" sz="2400" dirty="0"/>
              <a:t>increasing predictive power …  increasing acquisition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cascade of linear classifiers</a:t>
            </a:r>
          </a:p>
        </p:txBody>
      </p:sp>
      <p:grpSp>
        <p:nvGrpSpPr>
          <p:cNvPr id="1043" name="Group 62"/>
          <p:cNvGrpSpPr>
            <a:grpSpLocks/>
          </p:cNvGrpSpPr>
          <p:nvPr/>
        </p:nvGrpSpPr>
        <p:grpSpPr bwMode="auto">
          <a:xfrm>
            <a:off x="228600" y="1905000"/>
            <a:ext cx="8607425" cy="2132013"/>
            <a:chOff x="228600" y="3426023"/>
            <a:chExt cx="8607425" cy="213181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248400" y="3714921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038600" y="3733969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7" name="Line 10"/>
            <p:cNvSpPr>
              <a:spLocks noChangeShapeType="1"/>
            </p:cNvSpPr>
            <p:nvPr/>
          </p:nvSpPr>
          <p:spPr bwMode="auto">
            <a:xfrm>
              <a:off x="7543800" y="417195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8800" y="3753018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9" name="Line 7"/>
            <p:cNvSpPr>
              <a:spLocks noChangeShapeType="1"/>
            </p:cNvSpPr>
            <p:nvPr/>
          </p:nvSpPr>
          <p:spPr bwMode="auto">
            <a:xfrm>
              <a:off x="914400" y="421005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11"/>
            <p:cNvSpPr>
              <a:spLocks noChangeShapeType="1"/>
            </p:cNvSpPr>
            <p:nvPr/>
          </p:nvSpPr>
          <p:spPr bwMode="auto">
            <a:xfrm>
              <a:off x="2495550" y="4667250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2"/>
            <p:cNvSpPr>
              <a:spLocks noChangeShapeType="1"/>
            </p:cNvSpPr>
            <p:nvPr/>
          </p:nvSpPr>
          <p:spPr bwMode="auto">
            <a:xfrm>
              <a:off x="4676775" y="4667250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3"/>
            <p:cNvSpPr>
              <a:spLocks noChangeShapeType="1"/>
            </p:cNvSpPr>
            <p:nvPr/>
          </p:nvSpPr>
          <p:spPr bwMode="auto">
            <a:xfrm>
              <a:off x="6915150" y="4619625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9"/>
            <p:cNvSpPr>
              <a:spLocks noChangeShapeType="1"/>
            </p:cNvSpPr>
            <p:nvPr/>
          </p:nvSpPr>
          <p:spPr bwMode="auto">
            <a:xfrm>
              <a:off x="5353050" y="417195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8534400" y="4019550"/>
            <a:ext cx="301625" cy="304800"/>
          </p:xfrm>
          <a:graphic>
            <a:graphicData uri="http://schemas.openxmlformats.org/presentationml/2006/ole">
              <p:oleObj spid="_x0000_s1036" name="Equation" r:id="rId13" imgW="139680" imgH="139680" progId="Equation.3">
                <p:embed/>
              </p:oleObj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4572000" y="5391150"/>
            <a:ext cx="274638" cy="166688"/>
          </p:xfrm>
          <a:graphic>
            <a:graphicData uri="http://schemas.openxmlformats.org/presentationml/2006/ole">
              <p:oleObj spid="_x0000_s1038" name="Equation" r:id="rId14" imgW="126720" imgH="75960" progId="Equation.3">
                <p:embed/>
              </p:oleObj>
            </a:graphicData>
          </a:graphic>
        </p:graphicFrame>
        <p:graphicFrame>
          <p:nvGraphicFramePr>
            <p:cNvPr id="1039" name="Object 15"/>
            <p:cNvGraphicFramePr>
              <a:graphicFrameLocks noChangeAspect="1"/>
            </p:cNvGraphicFramePr>
            <p:nvPr/>
          </p:nvGraphicFramePr>
          <p:xfrm>
            <a:off x="2362200" y="5391150"/>
            <a:ext cx="274638" cy="166688"/>
          </p:xfrm>
          <a:graphic>
            <a:graphicData uri="http://schemas.openxmlformats.org/presentationml/2006/ole">
              <p:oleObj spid="_x0000_s1039" name="Equation" r:id="rId15" imgW="126720" imgH="75960" progId="Equation.3">
                <p:embed/>
              </p:oleObj>
            </a:graphicData>
          </a:graphic>
        </p:graphicFrame>
        <p:pic>
          <p:nvPicPr>
            <p:cNvPr id="1054" name="Picture 3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33600" y="4038600"/>
              <a:ext cx="636447" cy="30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3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30925" y="4038600"/>
              <a:ext cx="661397" cy="30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4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616924" y="4038600"/>
              <a:ext cx="661397" cy="30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7" name="Picture 4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28600" y="4343400"/>
              <a:ext cx="1425134" cy="30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8" name="Picture 4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276600" y="4343400"/>
              <a:ext cx="484036" cy="254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4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562345" y="4267200"/>
              <a:ext cx="484545" cy="25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4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772145" y="4267200"/>
              <a:ext cx="484545" cy="25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1" name="Picture 5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667000" y="4953000"/>
              <a:ext cx="484545" cy="25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2" name="Picture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800344" y="4953000"/>
              <a:ext cx="485055" cy="2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3" name="Picture 5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7086344" y="4876800"/>
              <a:ext cx="485055" cy="2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40" name="Object 16"/>
            <p:cNvGraphicFramePr>
              <a:graphicFrameLocks noChangeAspect="1"/>
            </p:cNvGraphicFramePr>
            <p:nvPr/>
          </p:nvGraphicFramePr>
          <p:xfrm>
            <a:off x="6781800" y="5334000"/>
            <a:ext cx="274638" cy="166688"/>
          </p:xfrm>
          <a:graphic>
            <a:graphicData uri="http://schemas.openxmlformats.org/presentationml/2006/ole">
              <p:oleObj spid="_x0000_s1040" name="Equation" r:id="rId26" imgW="126720" imgH="75960" progId="Equation.3">
                <p:embed/>
              </p:oleObj>
            </a:graphicData>
          </a:graphic>
        </p:graphicFrame>
        <p:sp>
          <p:nvSpPr>
            <p:cNvPr id="1064" name="Line 9"/>
            <p:cNvSpPr>
              <a:spLocks noChangeShapeType="1"/>
            </p:cNvSpPr>
            <p:nvPr/>
          </p:nvSpPr>
          <p:spPr bwMode="auto">
            <a:xfrm>
              <a:off x="3124200" y="419100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TextBox 59"/>
            <p:cNvSpPr txBox="1">
              <a:spLocks noChangeArrowheads="1"/>
            </p:cNvSpPr>
            <p:nvPr/>
          </p:nvSpPr>
          <p:spPr bwMode="auto">
            <a:xfrm>
              <a:off x="2438400" y="3426023"/>
              <a:ext cx="716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1</a:t>
              </a:r>
            </a:p>
          </p:txBody>
        </p:sp>
        <p:sp>
          <p:nvSpPr>
            <p:cNvPr id="1066" name="TextBox 60"/>
            <p:cNvSpPr txBox="1">
              <a:spLocks noChangeArrowheads="1"/>
            </p:cNvSpPr>
            <p:nvPr/>
          </p:nvSpPr>
          <p:spPr bwMode="auto">
            <a:xfrm>
              <a:off x="4648200" y="3429000"/>
              <a:ext cx="716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2</a:t>
              </a:r>
            </a:p>
          </p:txBody>
        </p:sp>
        <p:sp>
          <p:nvSpPr>
            <p:cNvPr id="1067" name="TextBox 61"/>
            <p:cNvSpPr txBox="1">
              <a:spLocks noChangeArrowheads="1"/>
            </p:cNvSpPr>
            <p:nvPr/>
          </p:nvSpPr>
          <p:spPr bwMode="auto">
            <a:xfrm>
              <a:off x="6903585" y="3429000"/>
              <a:ext cx="716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3</a:t>
              </a: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>
            <a:off x="990600" y="4648200"/>
            <a:ext cx="7086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38400" y="4267200"/>
            <a:ext cx="4572000" cy="904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/>
              <a:t>          </a:t>
            </a:r>
            <a:r>
              <a:rPr lang="en-US" sz="2400" dirty="0"/>
              <a:t>increasing predictive power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/>
              <a:t>        increasing acquisition cost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28800" y="5562600"/>
            <a:ext cx="5735866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Training </a:t>
            </a:r>
            <a:r>
              <a:rPr lang="en-US" sz="2400" dirty="0" smtClean="0"/>
              <a:t>each stage of the cascade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Choosing </a:t>
            </a:r>
            <a:r>
              <a:rPr lang="en-US" sz="2400" dirty="0" smtClean="0"/>
              <a:t>the thresholds for each stage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Sequential Training of cascades</a:t>
            </a:r>
          </a:p>
        </p:txBody>
      </p:sp>
      <p:grpSp>
        <p:nvGrpSpPr>
          <p:cNvPr id="17415" name="Group 62"/>
          <p:cNvGrpSpPr>
            <a:grpSpLocks/>
          </p:cNvGrpSpPr>
          <p:nvPr/>
        </p:nvGrpSpPr>
        <p:grpSpPr bwMode="auto">
          <a:xfrm>
            <a:off x="228600" y="4267200"/>
            <a:ext cx="8607425" cy="2132013"/>
            <a:chOff x="228600" y="3426023"/>
            <a:chExt cx="8607425" cy="213181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248400" y="3714921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038600" y="3733969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19" name="Line 10"/>
            <p:cNvSpPr>
              <a:spLocks noChangeShapeType="1"/>
            </p:cNvSpPr>
            <p:nvPr/>
          </p:nvSpPr>
          <p:spPr bwMode="auto">
            <a:xfrm>
              <a:off x="7543800" y="417195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8800" y="3753018"/>
              <a:ext cx="1295400" cy="91431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21" name="Line 7"/>
            <p:cNvSpPr>
              <a:spLocks noChangeShapeType="1"/>
            </p:cNvSpPr>
            <p:nvPr/>
          </p:nvSpPr>
          <p:spPr bwMode="auto">
            <a:xfrm>
              <a:off x="914400" y="4210050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2495550" y="4667250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>
              <a:off x="4676775" y="4667250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>
              <a:off x="6915150" y="4619625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9"/>
            <p:cNvSpPr>
              <a:spLocks noChangeShapeType="1"/>
            </p:cNvSpPr>
            <p:nvPr/>
          </p:nvSpPr>
          <p:spPr bwMode="auto">
            <a:xfrm>
              <a:off x="5353050" y="417195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8534400" y="4019550"/>
            <a:ext cx="301625" cy="304800"/>
          </p:xfrm>
          <a:graphic>
            <a:graphicData uri="http://schemas.openxmlformats.org/presentationml/2006/ole">
              <p:oleObj spid="_x0000_s17410" name="Equation" r:id="rId13" imgW="139680" imgH="139680" progId="Equation.3">
                <p:embed/>
              </p:oleObj>
            </a:graphicData>
          </a:graphic>
        </p:graphicFrame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4572000" y="5391150"/>
            <a:ext cx="274638" cy="166688"/>
          </p:xfrm>
          <a:graphic>
            <a:graphicData uri="http://schemas.openxmlformats.org/presentationml/2006/ole">
              <p:oleObj spid="_x0000_s17411" name="Equation" r:id="rId14" imgW="126720" imgH="75960" progId="Equation.3">
                <p:embed/>
              </p:oleObj>
            </a:graphicData>
          </a:graphic>
        </p:graphicFrame>
        <p:graphicFrame>
          <p:nvGraphicFramePr>
            <p:cNvPr id="17412" name="Object 4"/>
            <p:cNvGraphicFramePr>
              <a:graphicFrameLocks noChangeAspect="1"/>
            </p:cNvGraphicFramePr>
            <p:nvPr/>
          </p:nvGraphicFramePr>
          <p:xfrm>
            <a:off x="2362200" y="5391150"/>
            <a:ext cx="274638" cy="166688"/>
          </p:xfrm>
          <a:graphic>
            <a:graphicData uri="http://schemas.openxmlformats.org/presentationml/2006/ole">
              <p:oleObj spid="_x0000_s17412" name="Equation" r:id="rId15" imgW="126720" imgH="75960" progId="Equation.3">
                <p:embed/>
              </p:oleObj>
            </a:graphicData>
          </a:graphic>
        </p:graphicFrame>
        <p:pic>
          <p:nvPicPr>
            <p:cNvPr id="17426" name="Picture 3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33600" y="4038600"/>
              <a:ext cx="636447" cy="30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39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30925" y="4038600"/>
              <a:ext cx="661397" cy="30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4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616924" y="4038600"/>
              <a:ext cx="661397" cy="30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4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28600" y="4343400"/>
              <a:ext cx="1425134" cy="30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4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276600" y="4343400"/>
              <a:ext cx="484036" cy="254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4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562345" y="4267200"/>
              <a:ext cx="484545" cy="25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Picture 48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772145" y="4267200"/>
              <a:ext cx="484545" cy="25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5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667000" y="4953000"/>
              <a:ext cx="484545" cy="255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5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800344" y="4953000"/>
              <a:ext cx="485055" cy="2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5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7086344" y="4876800"/>
              <a:ext cx="485055" cy="25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413" name="Object 5"/>
            <p:cNvGraphicFramePr>
              <a:graphicFrameLocks noChangeAspect="1"/>
            </p:cNvGraphicFramePr>
            <p:nvPr/>
          </p:nvGraphicFramePr>
          <p:xfrm>
            <a:off x="6781800" y="5334000"/>
            <a:ext cx="274638" cy="166688"/>
          </p:xfrm>
          <a:graphic>
            <a:graphicData uri="http://schemas.openxmlformats.org/presentationml/2006/ole">
              <p:oleObj spid="_x0000_s17413" name="Equation" r:id="rId26" imgW="126720" imgH="75960" progId="Equation.3">
                <p:embed/>
              </p:oleObj>
            </a:graphicData>
          </a:graphic>
        </p:graphicFrame>
        <p:sp>
          <p:nvSpPr>
            <p:cNvPr id="17436" name="Line 9"/>
            <p:cNvSpPr>
              <a:spLocks noChangeShapeType="1"/>
            </p:cNvSpPr>
            <p:nvPr/>
          </p:nvSpPr>
          <p:spPr bwMode="auto">
            <a:xfrm>
              <a:off x="3124200" y="4191000"/>
              <a:ext cx="91440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TextBox 59"/>
            <p:cNvSpPr txBox="1">
              <a:spLocks noChangeArrowheads="1"/>
            </p:cNvSpPr>
            <p:nvPr/>
          </p:nvSpPr>
          <p:spPr bwMode="auto">
            <a:xfrm>
              <a:off x="2438400" y="3426023"/>
              <a:ext cx="716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1</a:t>
              </a:r>
            </a:p>
          </p:txBody>
        </p:sp>
        <p:sp>
          <p:nvSpPr>
            <p:cNvPr id="17438" name="TextBox 60"/>
            <p:cNvSpPr txBox="1">
              <a:spLocks noChangeArrowheads="1"/>
            </p:cNvSpPr>
            <p:nvPr/>
          </p:nvSpPr>
          <p:spPr bwMode="auto">
            <a:xfrm>
              <a:off x="4648200" y="3429000"/>
              <a:ext cx="716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2</a:t>
              </a:r>
            </a:p>
          </p:txBody>
        </p:sp>
        <p:sp>
          <p:nvSpPr>
            <p:cNvPr id="17439" name="TextBox 61"/>
            <p:cNvSpPr txBox="1">
              <a:spLocks noChangeArrowheads="1"/>
            </p:cNvSpPr>
            <p:nvPr/>
          </p:nvSpPr>
          <p:spPr bwMode="auto">
            <a:xfrm>
              <a:off x="6903585" y="3429000"/>
              <a:ext cx="716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Stage 3</a:t>
              </a:r>
            </a:p>
          </p:txBody>
        </p:sp>
      </p:grpSp>
      <p:sp>
        <p:nvSpPr>
          <p:cNvPr id="1741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525963"/>
          </a:xfrm>
        </p:spPr>
        <p:txBody>
          <a:bodyPr/>
          <a:lstStyle/>
          <a:p>
            <a:r>
              <a:rPr lang="en-US" sz="2800" dirty="0" smtClean="0"/>
              <a:t>Conventionally each </a:t>
            </a:r>
            <a:r>
              <a:rPr lang="en-US" sz="2800" dirty="0" smtClean="0"/>
              <a:t>stage is trained using only </a:t>
            </a:r>
            <a:r>
              <a:rPr lang="en-US" sz="2800" dirty="0" smtClean="0"/>
              <a:t>examples </a:t>
            </a:r>
            <a:r>
              <a:rPr lang="en-US" sz="2800" dirty="0" smtClean="0"/>
              <a:t>that pass through all the previous stages.</a:t>
            </a:r>
          </a:p>
          <a:p>
            <a:r>
              <a:rPr lang="en-US" sz="2800" dirty="0" smtClean="0"/>
              <a:t>Training depends on the choice of the thresholds. </a:t>
            </a:r>
          </a:p>
          <a:p>
            <a:r>
              <a:rPr lang="en-US" sz="2800" dirty="0" smtClean="0"/>
              <a:t>For each choice of threshold we have to retrain.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Contributions of this paper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Joint training of all stages of the cascade.</a:t>
            </a:r>
          </a:p>
          <a:p>
            <a:pPr lvl="1"/>
            <a:r>
              <a:rPr lang="en-US" dirty="0" smtClean="0"/>
              <a:t>Notion of probabilistic soft cascades</a:t>
            </a:r>
          </a:p>
          <a:p>
            <a:r>
              <a:rPr lang="en-US" dirty="0" smtClean="0"/>
              <a:t>A knob to control the tradeoff between accuracy vs cost</a:t>
            </a:r>
          </a:p>
          <a:p>
            <a:pPr lvl="1"/>
            <a:r>
              <a:rPr lang="en-US" dirty="0" smtClean="0"/>
              <a:t>Modeling the expected feature cost</a:t>
            </a:r>
          </a:p>
          <a:p>
            <a:r>
              <a:rPr lang="en-US" dirty="0" smtClean="0"/>
              <a:t>Decoupling the classifier training and threshold selection.</a:t>
            </a:r>
          </a:p>
          <a:p>
            <a:pPr lvl="1"/>
            <a:r>
              <a:rPr lang="en-US" dirty="0" smtClean="0"/>
              <a:t>Post-selection of thresholds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Notation</a:t>
            </a:r>
          </a:p>
        </p:txBody>
      </p:sp>
      <p:pic>
        <p:nvPicPr>
          <p:cNvPr id="21506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819400" y="2209800"/>
            <a:ext cx="3497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0" y="4038600"/>
            <a:ext cx="22304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685800" y="1447800"/>
            <a:ext cx="597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124200" y="5334000"/>
            <a:ext cx="44862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3124200" y="5791200"/>
            <a:ext cx="489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8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533400" y="6400800"/>
            <a:ext cx="5308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019800" y="6400800"/>
            <a:ext cx="2078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48400" y="2955925"/>
            <a:ext cx="1295400" cy="9144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038600" y="2974975"/>
            <a:ext cx="1295400" cy="9144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543800" y="3412996"/>
            <a:ext cx="914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28800" y="2994025"/>
            <a:ext cx="1295400" cy="9144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914400" y="34511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495550" y="3908342"/>
            <a:ext cx="0" cy="6858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676775" y="3908342"/>
            <a:ext cx="0" cy="6858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915150" y="3860713"/>
            <a:ext cx="0" cy="6858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353050" y="3412996"/>
            <a:ext cx="914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8534400" y="3260582"/>
          <a:ext cx="301625" cy="304828"/>
        </p:xfrm>
        <a:graphic>
          <a:graphicData uri="http://schemas.openxmlformats.org/presentationml/2006/ole">
            <p:oleObj spid="_x0000_s18434" name="Equation" r:id="rId26" imgW="139680" imgH="139680" progId="Equation.3">
              <p:embed/>
            </p:oleObj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4572000" y="4632310"/>
          <a:ext cx="274638" cy="166703"/>
        </p:xfrm>
        <a:graphic>
          <a:graphicData uri="http://schemas.openxmlformats.org/presentationml/2006/ole">
            <p:oleObj spid="_x0000_s18435" name="Equation" r:id="rId27" imgW="126720" imgH="75960" progId="Equation.3">
              <p:embed/>
            </p:oleObj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362200" y="4632310"/>
          <a:ext cx="274638" cy="166703"/>
        </p:xfrm>
        <a:graphic>
          <a:graphicData uri="http://schemas.openxmlformats.org/presentationml/2006/ole">
            <p:oleObj spid="_x0000_s18436" name="Equation" r:id="rId28" imgW="126720" imgH="75960" progId="Equation.3">
              <p:embed/>
            </p:oleObj>
          </a:graphicData>
        </a:graphic>
      </p:graphicFrame>
      <p:pic>
        <p:nvPicPr>
          <p:cNvPr id="39" name="Picture 3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362200" y="3352800"/>
            <a:ext cx="255087" cy="255087"/>
          </a:xfrm>
          <a:prstGeom prst="rect">
            <a:avLst/>
          </a:prstGeom>
          <a:noFill/>
          <a:ln/>
          <a:effectLst/>
        </p:spPr>
      </p:pic>
      <p:pic>
        <p:nvPicPr>
          <p:cNvPr id="27" name="Picture 44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3276600" y="3584462"/>
            <a:ext cx="484036" cy="2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rcRect/>
          <a:stretch>
            <a:fillRect/>
          </a:stretch>
        </p:blipFill>
        <p:spPr bwMode="auto">
          <a:xfrm>
            <a:off x="5562345" y="3508255"/>
            <a:ext cx="484545" cy="2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7733635" y="3508254"/>
            <a:ext cx="561564" cy="255534"/>
          </a:xfrm>
          <a:prstGeom prst="rect">
            <a:avLst/>
          </a:prstGeom>
          <a:noFill/>
          <a:ln/>
          <a:effectLst/>
        </p:spPr>
      </p:pic>
      <p:pic>
        <p:nvPicPr>
          <p:cNvPr id="30" name="Picture 50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>
            <a:off x="2667000" y="4194119"/>
            <a:ext cx="484545" cy="2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3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rcRect/>
          <a:stretch>
            <a:fillRect/>
          </a:stretch>
        </p:blipFill>
        <p:spPr bwMode="auto">
          <a:xfrm>
            <a:off x="4800344" y="4194119"/>
            <a:ext cx="485055" cy="25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7047793" y="4117911"/>
            <a:ext cx="562155" cy="255803"/>
          </a:xfrm>
          <a:prstGeom prst="rect">
            <a:avLst/>
          </a:prstGeom>
          <a:noFill/>
          <a:ln/>
          <a:effectLst/>
        </p:spPr>
      </p:pic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6781800" y="4575154"/>
          <a:ext cx="274638" cy="166703"/>
        </p:xfrm>
        <a:graphic>
          <a:graphicData uri="http://schemas.openxmlformats.org/presentationml/2006/ole">
            <p:oleObj spid="_x0000_s18437" name="Equation" r:id="rId36" imgW="126720" imgH="75960" progId="Equation.3">
              <p:embed/>
            </p:oleObj>
          </a:graphicData>
        </a:graphic>
      </p:graphicFrame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3124200" y="3432048"/>
            <a:ext cx="914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>
            <a:off x="2438400" y="2667000"/>
            <a:ext cx="716415" cy="30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Stage 1</a:t>
            </a:r>
          </a:p>
        </p:txBody>
      </p:sp>
      <p:sp>
        <p:nvSpPr>
          <p:cNvPr id="36" name="TextBox 60"/>
          <p:cNvSpPr txBox="1">
            <a:spLocks noChangeArrowheads="1"/>
          </p:cNvSpPr>
          <p:nvPr/>
        </p:nvSpPr>
        <p:spPr bwMode="auto">
          <a:xfrm>
            <a:off x="4648200" y="2669977"/>
            <a:ext cx="716415" cy="30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Stage 2</a:t>
            </a:r>
          </a:p>
        </p:txBody>
      </p:sp>
      <p:sp>
        <p:nvSpPr>
          <p:cNvPr id="37" name="TextBox 61"/>
          <p:cNvSpPr txBox="1">
            <a:spLocks noChangeArrowheads="1"/>
          </p:cNvSpPr>
          <p:nvPr/>
        </p:nvSpPr>
        <p:spPr bwMode="auto">
          <a:xfrm>
            <a:off x="6903585" y="2669977"/>
            <a:ext cx="718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Stage </a:t>
            </a:r>
            <a:r>
              <a:rPr lang="en-US" sz="1400" dirty="0" smtClean="0">
                <a:latin typeface="Calibri" pitchFamily="34" charset="0"/>
              </a:rPr>
              <a:t>K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42" name="Picture 41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4545003" y="3276600"/>
            <a:ext cx="255597" cy="25559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6781800" y="3276600"/>
            <a:ext cx="332123" cy="255597"/>
          </a:xfrm>
          <a:prstGeom prst="rect">
            <a:avLst/>
          </a:prstGeom>
          <a:noFill/>
          <a:ln/>
          <a:effectLst/>
        </p:spPr>
      </p:pic>
      <p:cxnSp>
        <p:nvCxnSpPr>
          <p:cNvPr id="47" name="Straight Arrow Connector 46"/>
          <p:cNvCxnSpPr/>
          <p:nvPr/>
        </p:nvCxnSpPr>
        <p:spPr>
          <a:xfrm rot="16200000" flipH="1">
            <a:off x="2705100" y="3695700"/>
            <a:ext cx="16002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4" grpId="0" animBg="1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Soft Cascade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Probabilistic version of the hard cascade.</a:t>
            </a:r>
          </a:p>
          <a:p>
            <a:r>
              <a:rPr lang="en-US" dirty="0" smtClean="0"/>
              <a:t>An instance is classified as positive if </a:t>
            </a:r>
            <a:r>
              <a:rPr lang="en-US" b="1" dirty="0" smtClean="0">
                <a:solidFill>
                  <a:srgbClr val="FF0000"/>
                </a:solidFill>
              </a:rPr>
              <a:t>all the K stages</a:t>
            </a:r>
            <a:r>
              <a:rPr lang="en-US" dirty="0" smtClean="0"/>
              <a:t> predict it as positive.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instance is classified as negative if </a:t>
            </a:r>
            <a:r>
              <a:rPr lang="en-US" b="1" dirty="0" smtClean="0">
                <a:solidFill>
                  <a:srgbClr val="0070C0"/>
                </a:solidFill>
              </a:rPr>
              <a:t>at least one</a:t>
            </a:r>
            <a:r>
              <a:rPr lang="en-US" dirty="0" smtClean="0"/>
              <a:t> of the K classifiers predicts it as negative.</a:t>
            </a:r>
          </a:p>
        </p:txBody>
      </p:sp>
      <p:pic>
        <p:nvPicPr>
          <p:cNvPr id="10" name="Picture 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752600" y="3429000"/>
            <a:ext cx="4977702" cy="53340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676400" y="5791200"/>
            <a:ext cx="5617784" cy="5334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properties of soft </a:t>
            </a:r>
            <a:r>
              <a:rPr lang="en-US" b="1" dirty="0" smtClean="0"/>
              <a:t>cascades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Sequential ordering of the cascade is not important.</a:t>
            </a:r>
          </a:p>
          <a:p>
            <a:r>
              <a:rPr lang="en-US" dirty="0" smtClean="0"/>
              <a:t>Order definitely matters during testing.</a:t>
            </a:r>
          </a:p>
          <a:p>
            <a:r>
              <a:rPr lang="en-US" dirty="0" smtClean="0"/>
              <a:t>A device to ease the training process.</a:t>
            </a:r>
          </a:p>
          <a:p>
            <a:r>
              <a:rPr lang="en-US" dirty="0" smtClean="0"/>
              <a:t>We use a maximum a-posteriori (MAP) estimate with Laplace prior on the weights.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3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1}^{T}\mathbf{x}^{1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5"/>
  <p:tag name="PICTUREFILESIZE" val="2504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2}^{T}\mathbf{x}^{2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6"/>
  <p:tag name="PICTUREFILESIZE" val="2600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3}^{T}\mathbf{x}^{3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6"/>
  <p:tag name="PICTUREFILESIZE" val="2600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x}=[\mathbf{x}^{1} \mathbf{x}^{2} \mathbf{x}^{3}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6"/>
  <p:tag name="PICTUREFILESIZE" val="5600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1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3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1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1}^{T}\mathbf{x}^{1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5"/>
  <p:tag name="PICTUREFILESIZE" val="25045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3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 $K$ stage cascade $\left[\mathcal{C}_1,\mathcal{C}_2,\hdots,\mathcal{C}_K\right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38"/>
  <p:tag name="PICTUREFILESIZE" val="12627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$\mathbf{x}=\left[\mathbf{x}^{1},\mathbf{x}^{2},\hdots,\mathbf{x}^{K}\right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88"/>
  <p:tag name="PICTUREFILESIZE" val="9557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j$  estimate of the cost it&#10;takes to acquire/compute  $\mathbf{x}^j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35"/>
  <p:tag name="PICTUREFILESIZE" val="23504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Each stage is of the form $f_{\mathcal{C}_j}(\mathbf{x})= \mathbf{w}_{j}^{\top}\mathbf{x}^j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7"/>
  <p:tag name="PICTUREFILESIZE" val="6416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=1$ if $f_{\mathcal{C}_j}(\mathbf{x})&gt; \theta_j$ and $y=0$ if&#10;$f_{\mathcal{C}_j}(\mathbf{x}) \leq \theta_j$ 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3"/>
  <p:tag name="PICTUREFILESIZE" val="6450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ogistic Regression  $p_{\mathcal{C}_j}(y=1|\mathbf{x},\mathbf{w})=\sigma\left(f_{\mathcal{C}_j}(\mathbf{x})\right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9"/>
  <p:tag name="PICTUREFILESIZE" val="7571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(z)={1}/(1+e^{-z}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2"/>
  <p:tag name="PICTUREFILESIZE" val="2514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C}_1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0"/>
  <p:tag name="PICTUREFILESIZE" val="842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2}^{T}\mathbf{x}^{2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6"/>
  <p:tag name="PICTUREFILESIZE" val="2600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1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K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2"/>
  <p:tag name="PICTUREFILESIZE" val="1844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1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K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2"/>
  <p:tag name="PICTUREFILESIZE" val="1844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C}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0"/>
  <p:tag name="PICTUREFILESIZE" val="842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cal{C}_K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3"/>
  <p:tag name="PICTUREFILESIZE" val="1089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(y=1|\mathbf{x},\mathbf{w})=\prod_{j=1}^{K}\sigma\left(f_{\mathcal{C}_j}(\mathbf{x})\right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0"/>
  <p:tag name="PICTUREFILESIZE" val="5850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p(y=0|\mathbf{x},\mathbf{w})=1-\prod_{j=1}^{K}\sigma\left(f_{\mathcal{C}_j}(\mathbf{x})\right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8"/>
  <p:tag name="PICTUREFILESIZE" val="6600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3}^{T}\mathbf{x}^{3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6"/>
  <p:tag name="PICTUREFILESIZE" val="2600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og p(\mathcal{D}|\mathbf{w}) =  \sum_{i=1}^{N} y_i \log p_i + (1-y_i)\log(1-p_i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10"/>
  <p:tag name="PICTUREFILESIZE" val="7605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_i=\prod_{j=1}^{K}\sigma\left(f_{\mathcal{C}_j}(\mathbf{x}_i)\right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4"/>
  <p:tag name="PICTUREFILESIZE" val="3930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(w_i|\gamma)=\frac{\sqrt{\gamma}}{2} \exp\left(-\sqrt{\gamma} |w_i|\right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4"/>
  <p:tag name="PICTUREFILESIZE" val="4829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\pagestyle{empty}&#10;\begin{document}&#10;$ \widehat{\mathbf{w}}_{\text{\tiny{MAP}}} =\arg \max_{w} L(\mathbf{w})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3"/>
  <p:tag name="PICTUREFILESIZE" val="3158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(\mathbf{w})=\left[\sum_{i=1}^{N} y_i \log p_i + (1-y_i)\log(1-p_i)\right]-\sqrt{\gamma} \|\mathbf{w}\|_1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5"/>
  <p:tag name="PICTUREFILESIZE" val="12957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{p(\mathbf{x})} \left[\mathcal{T}(\mathbf{x})\right] \leq c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0"/>
  <p:tag name="PICTUREFILESIZE" val="23467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where $\mathcal{T}$ is the cost for a new instance $\mathbf{x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8"/>
  <p:tag name="PICTUREFILESIZE" val="44627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14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2 \sigma\left(f_{\mathcal{C}_1}(\mathbf{x}_i)\right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4"/>
  <p:tag name="PICTUREFILESIZE" val="1657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3 \sigma\left(f_{\mathcal{C}_1}(\mathbf{x}_i)\right)\sigma\left(f_{\mathcal{C}_2}(\mathbf{x}_i)\right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2"/>
  <p:tag name="PICTUREFILESIZE" val="3121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x}=[\mathbf{x}^{1} \mathbf{x}^{2} \mathbf{x}^{3}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6"/>
  <p:tag name="PICTUREFILESIZE" val="5600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  \mathcal{T}(\mathbf{w})= \frac{1}{N}\sum_{i=1}^{N} \left[ t_1+\sum_{j=2}^{K}t_j \prod_{l=1}^{j-1} \sigma\left(f_{\mathcal{C}_l}(\mathbf{x}_i)\right)\right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09"/>
  <p:tag name="PICTUREFILESIZE" val="110550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$\widehat{\mathbf{w}}_{\text{\tiny{MAP}}} =\arg \max_{w} L(\mathbf{w})-\beta \mathcal{T}(\mathbf{w})$&#10;&#10;$\beta$ controls the tradeoff between accuracy and cost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8"/>
  <p:tag name="PICTUREFILESIZE" val="133549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1}^{T}\mathbf{x}^{1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5"/>
  <p:tag name="PICTUREFILESIZE" val="2504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2}^{T}\mathbf{x}^{2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6"/>
  <p:tag name="PICTUREFILESIZE" val="2600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w}_{3}^{T}\mathbf{x}^{3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26"/>
  <p:tag name="PICTUREFILESIZE" val="26005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bf{x}=[\mathbf{x}^{1} \mathbf{x}^{2} \mathbf{x}^{3}]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6"/>
  <p:tag name="PICTUREFILESIZE" val="5600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1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 \theta_3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q \theta_1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"/>
  <p:tag name="PICTUREFILESIZE" val="1590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796</Words>
  <Application>Microsoft Office PowerPoint</Application>
  <PresentationFormat>On-screen Show (4:3)</PresentationFormat>
  <Paragraphs>203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CMBX10</vt:lpstr>
      <vt:lpstr>CMSY7</vt:lpstr>
      <vt:lpstr>CMR7</vt:lpstr>
      <vt:lpstr>CMMIB10</vt:lpstr>
      <vt:lpstr>CMMI7</vt:lpstr>
      <vt:lpstr>CMMI10</vt:lpstr>
      <vt:lpstr>CMR10</vt:lpstr>
      <vt:lpstr>CMSY10ORIG</vt:lpstr>
      <vt:lpstr>CMMI5</vt:lpstr>
      <vt:lpstr>CMEX10</vt:lpstr>
      <vt:lpstr>Office Theme</vt:lpstr>
      <vt:lpstr>Equation</vt:lpstr>
      <vt:lpstr>Designing Efficient Cascaded Classifiers: Tradeoff between Accuracy and Cost</vt:lpstr>
      <vt:lpstr>Features incur a cost</vt:lpstr>
      <vt:lpstr>Example: Survival Prediction for Lung Cancer</vt:lpstr>
      <vt:lpstr>A cascade of linear classifiers</vt:lpstr>
      <vt:lpstr>Sequential Training of cascades</vt:lpstr>
      <vt:lpstr>Contributions of this paper</vt:lpstr>
      <vt:lpstr>Notation</vt:lpstr>
      <vt:lpstr>Soft Cascade</vt:lpstr>
      <vt:lpstr>Some properties of soft cascades</vt:lpstr>
      <vt:lpstr>Joint cascade training</vt:lpstr>
      <vt:lpstr>Accuracy vs Cost</vt:lpstr>
      <vt:lpstr>Modeling the expected cost</vt:lpstr>
      <vt:lpstr>Experiments</vt:lpstr>
      <vt:lpstr>Survival Prediction for Lung Cancer</vt:lpstr>
      <vt:lpstr>Pathological Complete Response (pCR) Prediction for Rectal Cancer</vt:lpstr>
      <vt:lpstr>Methods compared</vt:lpstr>
      <vt:lpstr>Evaluation Procedure</vt:lpstr>
      <vt:lpstr>Results</vt:lpstr>
      <vt:lpstr>Computer aided diagnosis</vt:lpstr>
      <vt:lpstr>Test set FROC Curves</vt:lpstr>
      <vt:lpstr>Conclusions</vt:lpstr>
      <vt:lpstr>Related work</vt:lpstr>
      <vt:lpstr>Some open issues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Vikas Raykar</dc:creator>
  <cp:lastModifiedBy>Vikas Raykar</cp:lastModifiedBy>
  <cp:revision>50</cp:revision>
  <dcterms:created xsi:type="dcterms:W3CDTF">2010-07-20T22:42:35Z</dcterms:created>
  <dcterms:modified xsi:type="dcterms:W3CDTF">2010-07-22T02:43:37Z</dcterms:modified>
</cp:coreProperties>
</file>