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wmf" ContentType="image/x-wmf"/>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Default Extension="docx" ContentType="application/vnd.openxmlformats-officedocument.wordprocessingml.document"/>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137"/>
  </p:notesMasterIdLst>
  <p:sldIdLst>
    <p:sldId id="527" r:id="rId2"/>
    <p:sldId id="381" r:id="rId3"/>
    <p:sldId id="535" r:id="rId4"/>
    <p:sldId id="534" r:id="rId5"/>
    <p:sldId id="537" r:id="rId6"/>
    <p:sldId id="530" r:id="rId7"/>
    <p:sldId id="531" r:id="rId8"/>
    <p:sldId id="536" r:id="rId9"/>
    <p:sldId id="533" r:id="rId10"/>
    <p:sldId id="547" r:id="rId11"/>
    <p:sldId id="548" r:id="rId12"/>
    <p:sldId id="549" r:id="rId13"/>
    <p:sldId id="550" r:id="rId14"/>
    <p:sldId id="551" r:id="rId15"/>
    <p:sldId id="425" r:id="rId16"/>
    <p:sldId id="428" r:id="rId17"/>
    <p:sldId id="429" r:id="rId18"/>
    <p:sldId id="431" r:id="rId19"/>
    <p:sldId id="432" r:id="rId20"/>
    <p:sldId id="477" r:id="rId21"/>
    <p:sldId id="378" r:id="rId22"/>
    <p:sldId id="257" r:id="rId23"/>
    <p:sldId id="338" r:id="rId24"/>
    <p:sldId id="340" r:id="rId25"/>
    <p:sldId id="339" r:id="rId26"/>
    <p:sldId id="380" r:id="rId27"/>
    <p:sldId id="379" r:id="rId28"/>
    <p:sldId id="426" r:id="rId29"/>
    <p:sldId id="385" r:id="rId30"/>
    <p:sldId id="386" r:id="rId31"/>
    <p:sldId id="538" r:id="rId32"/>
    <p:sldId id="539" r:id="rId33"/>
    <p:sldId id="434" r:id="rId34"/>
    <p:sldId id="435" r:id="rId35"/>
    <p:sldId id="436" r:id="rId36"/>
    <p:sldId id="440" r:id="rId37"/>
    <p:sldId id="437" r:id="rId38"/>
    <p:sldId id="540" r:id="rId39"/>
    <p:sldId id="441" r:id="rId40"/>
    <p:sldId id="442" r:id="rId41"/>
    <p:sldId id="561" r:id="rId42"/>
    <p:sldId id="563" r:id="rId43"/>
    <p:sldId id="564" r:id="rId44"/>
    <p:sldId id="565" r:id="rId45"/>
    <p:sldId id="566" r:id="rId46"/>
    <p:sldId id="558" r:id="rId47"/>
    <p:sldId id="559" r:id="rId48"/>
    <p:sldId id="560" r:id="rId49"/>
    <p:sldId id="444" r:id="rId50"/>
    <p:sldId id="445" r:id="rId51"/>
    <p:sldId id="446" r:id="rId52"/>
    <p:sldId id="489" r:id="rId53"/>
    <p:sldId id="447" r:id="rId54"/>
    <p:sldId id="448" r:id="rId55"/>
    <p:sldId id="449" r:id="rId56"/>
    <p:sldId id="450" r:id="rId57"/>
    <p:sldId id="451" r:id="rId58"/>
    <p:sldId id="452" r:id="rId59"/>
    <p:sldId id="453" r:id="rId60"/>
    <p:sldId id="490" r:id="rId61"/>
    <p:sldId id="454" r:id="rId62"/>
    <p:sldId id="455" r:id="rId63"/>
    <p:sldId id="456" r:id="rId64"/>
    <p:sldId id="457" r:id="rId65"/>
    <p:sldId id="458" r:id="rId66"/>
    <p:sldId id="459" r:id="rId67"/>
    <p:sldId id="460" r:id="rId68"/>
    <p:sldId id="463" r:id="rId69"/>
    <p:sldId id="464" r:id="rId70"/>
    <p:sldId id="465" r:id="rId71"/>
    <p:sldId id="504" r:id="rId72"/>
    <p:sldId id="505" r:id="rId73"/>
    <p:sldId id="506" r:id="rId74"/>
    <p:sldId id="507" r:id="rId75"/>
    <p:sldId id="508" r:id="rId76"/>
    <p:sldId id="509" r:id="rId77"/>
    <p:sldId id="510" r:id="rId78"/>
    <p:sldId id="511" r:id="rId79"/>
    <p:sldId id="512" r:id="rId80"/>
    <p:sldId id="515" r:id="rId81"/>
    <p:sldId id="516" r:id="rId82"/>
    <p:sldId id="514" r:id="rId83"/>
    <p:sldId id="525" r:id="rId84"/>
    <p:sldId id="517" r:id="rId85"/>
    <p:sldId id="518" r:id="rId86"/>
    <p:sldId id="519" r:id="rId87"/>
    <p:sldId id="520" r:id="rId88"/>
    <p:sldId id="521" r:id="rId89"/>
    <p:sldId id="522" r:id="rId90"/>
    <p:sldId id="523" r:id="rId91"/>
    <p:sldId id="524" r:id="rId92"/>
    <p:sldId id="467" r:id="rId93"/>
    <p:sldId id="468" r:id="rId94"/>
    <p:sldId id="543" r:id="rId95"/>
    <p:sldId id="542" r:id="rId96"/>
    <p:sldId id="469" r:id="rId97"/>
    <p:sldId id="541" r:id="rId98"/>
    <p:sldId id="478" r:id="rId99"/>
    <p:sldId id="544" r:id="rId100"/>
    <p:sldId id="481" r:id="rId101"/>
    <p:sldId id="470" r:id="rId102"/>
    <p:sldId id="471" r:id="rId103"/>
    <p:sldId id="546" r:id="rId104"/>
    <p:sldId id="568" r:id="rId105"/>
    <p:sldId id="567" r:id="rId106"/>
    <p:sldId id="472" r:id="rId107"/>
    <p:sldId id="473" r:id="rId108"/>
    <p:sldId id="392" r:id="rId109"/>
    <p:sldId id="398" r:id="rId110"/>
    <p:sldId id="399" r:id="rId111"/>
    <p:sldId id="400" r:id="rId112"/>
    <p:sldId id="393" r:id="rId113"/>
    <p:sldId id="394" r:id="rId114"/>
    <p:sldId id="401" r:id="rId115"/>
    <p:sldId id="403" r:id="rId116"/>
    <p:sldId id="404" r:id="rId117"/>
    <p:sldId id="405" r:id="rId118"/>
    <p:sldId id="406" r:id="rId119"/>
    <p:sldId id="412" r:id="rId120"/>
    <p:sldId id="284" r:id="rId121"/>
    <p:sldId id="285" r:id="rId122"/>
    <p:sldId id="278" r:id="rId123"/>
    <p:sldId id="487" r:id="rId124"/>
    <p:sldId id="482" r:id="rId125"/>
    <p:sldId id="335" r:id="rId126"/>
    <p:sldId id="336" r:id="rId127"/>
    <p:sldId id="337" r:id="rId128"/>
    <p:sldId id="486" r:id="rId129"/>
    <p:sldId id="498" r:id="rId130"/>
    <p:sldId id="499" r:id="rId131"/>
    <p:sldId id="500" r:id="rId132"/>
    <p:sldId id="501" r:id="rId133"/>
    <p:sldId id="502" r:id="rId134"/>
    <p:sldId id="503" r:id="rId135"/>
    <p:sldId id="545" r:id="rId1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B221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85" autoAdjust="0"/>
  </p:normalViewPr>
  <p:slideViewPr>
    <p:cSldViewPr>
      <p:cViewPr>
        <p:scale>
          <a:sx n="79" d="100"/>
          <a:sy n="79" d="100"/>
        </p:scale>
        <p:origin x="-810" y="-2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a-ES"/>
          </a:p>
        </p:txBody>
      </p:sp>
      <p:sp>
        <p:nvSpPr>
          <p:cNvPr id="2201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6ABB651C-03ED-468F-B2C7-4ACD8BC88D09}" type="datetimeFigureOut">
              <a:rPr lang="ca-ES"/>
              <a:pPr>
                <a:defRPr/>
              </a:pPr>
              <a:t>26/03/2011</a:t>
            </a:fld>
            <a:endParaRPr lang="ca-E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01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a-ES" noProof="0" smtClean="0"/>
              <a:t>Feu clic aquí per editar els estils de text del patró</a:t>
            </a:r>
          </a:p>
          <a:p>
            <a:pPr lvl="1"/>
            <a:r>
              <a:rPr lang="ca-ES" noProof="0" smtClean="0"/>
              <a:t>Segon nivell</a:t>
            </a:r>
          </a:p>
          <a:p>
            <a:pPr lvl="2"/>
            <a:r>
              <a:rPr lang="ca-ES" noProof="0" smtClean="0"/>
              <a:t>Tercer nivell</a:t>
            </a:r>
          </a:p>
          <a:p>
            <a:pPr lvl="3"/>
            <a:r>
              <a:rPr lang="ca-ES" noProof="0" smtClean="0"/>
              <a:t>Quart nivell</a:t>
            </a:r>
          </a:p>
          <a:p>
            <a:pPr lvl="4"/>
            <a:r>
              <a:rPr lang="ca-ES" noProof="0" smtClean="0"/>
              <a:t>Cinquè nivell</a:t>
            </a:r>
          </a:p>
        </p:txBody>
      </p:sp>
      <p:sp>
        <p:nvSpPr>
          <p:cNvPr id="2201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a-ES"/>
          </a:p>
        </p:txBody>
      </p:sp>
      <p:sp>
        <p:nvSpPr>
          <p:cNvPr id="2201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E5B4985-DA7B-4BF2-BE98-60F06D575E36}" type="slidenum">
              <a:rPr lang="ca-ES"/>
              <a:pPr>
                <a:defRPr/>
              </a:pPr>
              <a:t>‹#›</a:t>
            </a:fld>
            <a:endParaRPr lang="ca-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AAFD12-3790-431F-BED7-36BC6DC9E69E}" type="slidenum">
              <a:rPr lang="en-US"/>
              <a:pPr/>
              <a:t>1</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Rectangle 2"/>
          <p:cNvSpPr>
            <a:spLocks noGrp="1" noRot="1" noChangeAspect="1" noChangeArrowheads="1" noTextEdit="1"/>
          </p:cNvSpPr>
          <p:nvPr>
            <p:ph type="sldImg"/>
          </p:nvPr>
        </p:nvSpPr>
        <p:spPr>
          <a:ln/>
        </p:spPr>
      </p:sp>
      <p:sp>
        <p:nvSpPr>
          <p:cNvPr id="387074"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Rectangle 2"/>
          <p:cNvSpPr>
            <a:spLocks noGrp="1" noRot="1" noChangeAspect="1" noChangeArrowheads="1" noTextEdit="1"/>
          </p:cNvSpPr>
          <p:nvPr>
            <p:ph type="sldImg"/>
          </p:nvPr>
        </p:nvSpPr>
        <p:spPr>
          <a:ln/>
        </p:spPr>
      </p:sp>
      <p:sp>
        <p:nvSpPr>
          <p:cNvPr id="389122"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Rectangle 2"/>
          <p:cNvSpPr>
            <a:spLocks noGrp="1" noRot="1" noChangeAspect="1" noChangeArrowheads="1" noTextEdit="1"/>
          </p:cNvSpPr>
          <p:nvPr>
            <p:ph type="sldImg"/>
          </p:nvPr>
        </p:nvSpPr>
        <p:spPr>
          <a:ln/>
        </p:spPr>
      </p:sp>
      <p:sp>
        <p:nvSpPr>
          <p:cNvPr id="39117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Rectangle 2"/>
          <p:cNvSpPr>
            <a:spLocks noGrp="1" noRot="1" noChangeAspect="1" noChangeArrowheads="1" noTextEdit="1"/>
          </p:cNvSpPr>
          <p:nvPr>
            <p:ph type="sldImg"/>
          </p:nvPr>
        </p:nvSpPr>
        <p:spPr>
          <a:ln/>
        </p:spPr>
      </p:sp>
      <p:sp>
        <p:nvSpPr>
          <p:cNvPr id="454658"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5" name="Rectangle 2"/>
          <p:cNvSpPr>
            <a:spLocks noGrp="1" noRot="1" noChangeAspect="1" noChangeArrowheads="1" noTextEdit="1"/>
          </p:cNvSpPr>
          <p:nvPr>
            <p:ph type="sldImg"/>
          </p:nvPr>
        </p:nvSpPr>
        <p:spPr>
          <a:ln/>
        </p:spPr>
      </p:sp>
      <p:sp>
        <p:nvSpPr>
          <p:cNvPr id="456706"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Rectangle 2"/>
          <p:cNvSpPr>
            <a:spLocks noGrp="1" noRot="1" noChangeAspect="1" noChangeArrowheads="1" noTextEdit="1"/>
          </p:cNvSpPr>
          <p:nvPr>
            <p:ph type="sldImg"/>
          </p:nvPr>
        </p:nvSpPr>
        <p:spPr>
          <a:ln/>
        </p:spPr>
      </p:sp>
      <p:sp>
        <p:nvSpPr>
          <p:cNvPr id="458754"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Rectangle 2"/>
          <p:cNvSpPr>
            <a:spLocks noGrp="1" noRot="1" noChangeAspect="1" noChangeArrowheads="1" noTextEdit="1"/>
          </p:cNvSpPr>
          <p:nvPr>
            <p:ph type="sldImg"/>
          </p:nvPr>
        </p:nvSpPr>
        <p:spPr>
          <a:ln/>
        </p:spPr>
      </p:sp>
      <p:sp>
        <p:nvSpPr>
          <p:cNvPr id="460802"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spect="1" noChangeArrowheads="1" noTextEdit="1"/>
          </p:cNvSpPr>
          <p:nvPr>
            <p:ph type="sldImg"/>
          </p:nvPr>
        </p:nvSpPr>
        <p:spPr>
          <a:ln/>
        </p:spPr>
      </p:sp>
      <p:sp>
        <p:nvSpPr>
          <p:cNvPr id="500739"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49" name="Rectangle 2"/>
          <p:cNvSpPr>
            <a:spLocks noGrp="1" noRot="1" noChangeAspect="1" noChangeArrowheads="1" noTextEdit="1"/>
          </p:cNvSpPr>
          <p:nvPr>
            <p:ph type="sldImg"/>
          </p:nvPr>
        </p:nvSpPr>
        <p:spPr>
          <a:ln/>
        </p:spPr>
      </p:sp>
      <p:sp>
        <p:nvSpPr>
          <p:cNvPr id="46285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pPr eaLnBrk="1" hangingPunct="1"/>
            <a:endParaRPr lang="ca-ES" dirty="0"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Rectangle 2"/>
          <p:cNvSpPr>
            <a:spLocks noGrp="1" noRot="1" noChangeAspect="1" noChangeArrowheads="1" noTextEdit="1"/>
          </p:cNvSpPr>
          <p:nvPr>
            <p:ph type="sldImg"/>
          </p:nvPr>
        </p:nvSpPr>
        <p:spPr>
          <a:ln/>
        </p:spPr>
      </p:sp>
      <p:sp>
        <p:nvSpPr>
          <p:cNvPr id="464898"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Rectangle 2"/>
          <p:cNvSpPr>
            <a:spLocks noGrp="1" noRot="1" noChangeAspect="1" noChangeArrowheads="1" noTextEdit="1"/>
          </p:cNvSpPr>
          <p:nvPr>
            <p:ph type="sldImg"/>
          </p:nvPr>
        </p:nvSpPr>
        <p:spPr>
          <a:ln/>
        </p:spPr>
      </p:sp>
      <p:sp>
        <p:nvSpPr>
          <p:cNvPr id="466946"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7" name="Rectangle 2"/>
          <p:cNvSpPr>
            <a:spLocks noGrp="1" noRot="1" noChangeAspect="1" noChangeArrowheads="1" noTextEdit="1"/>
          </p:cNvSpPr>
          <p:nvPr>
            <p:ph type="sldImg"/>
          </p:nvPr>
        </p:nvSpPr>
        <p:spPr>
          <a:ln/>
        </p:spPr>
      </p:sp>
      <p:sp>
        <p:nvSpPr>
          <p:cNvPr id="475138"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5" name="Rectangle 2"/>
          <p:cNvSpPr>
            <a:spLocks noGrp="1" noRot="1" noChangeAspect="1" noChangeArrowheads="1" noTextEdit="1"/>
          </p:cNvSpPr>
          <p:nvPr>
            <p:ph type="sldImg"/>
          </p:nvPr>
        </p:nvSpPr>
        <p:spPr>
          <a:ln/>
        </p:spPr>
      </p:sp>
      <p:sp>
        <p:nvSpPr>
          <p:cNvPr id="477186"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3" name="Rectangle 2"/>
          <p:cNvSpPr>
            <a:spLocks noGrp="1" noRot="1" noChangeAspect="1" noChangeArrowheads="1" noTextEdit="1"/>
          </p:cNvSpPr>
          <p:nvPr>
            <p:ph type="sldImg"/>
          </p:nvPr>
        </p:nvSpPr>
        <p:spPr>
          <a:ln/>
        </p:spPr>
      </p:sp>
      <p:sp>
        <p:nvSpPr>
          <p:cNvPr id="479234"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1" name="Rectangle 2"/>
          <p:cNvSpPr>
            <a:spLocks noGrp="1" noRot="1" noChangeAspect="1" noChangeArrowheads="1" noTextEdit="1"/>
          </p:cNvSpPr>
          <p:nvPr>
            <p:ph type="sldImg"/>
          </p:nvPr>
        </p:nvSpPr>
        <p:spPr>
          <a:ln/>
        </p:spPr>
      </p:sp>
      <p:sp>
        <p:nvSpPr>
          <p:cNvPr id="481282"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29" name="Rectangle 2"/>
          <p:cNvSpPr>
            <a:spLocks noGrp="1" noRot="1" noChangeAspect="1" noChangeArrowheads="1" noTextEdit="1"/>
          </p:cNvSpPr>
          <p:nvPr>
            <p:ph type="sldImg"/>
          </p:nvPr>
        </p:nvSpPr>
        <p:spPr>
          <a:ln/>
        </p:spPr>
      </p:sp>
      <p:sp>
        <p:nvSpPr>
          <p:cNvPr id="483330"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7" name="Rectangle 2"/>
          <p:cNvSpPr>
            <a:spLocks noGrp="1" noRot="1" noChangeAspect="1" noChangeArrowheads="1" noTextEdit="1"/>
          </p:cNvSpPr>
          <p:nvPr>
            <p:ph type="sldImg"/>
          </p:nvPr>
        </p:nvSpPr>
        <p:spPr>
          <a:ln/>
        </p:spPr>
      </p:sp>
      <p:sp>
        <p:nvSpPr>
          <p:cNvPr id="485378"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a:noFill/>
          <a:ln/>
        </p:spPr>
        <p:txBody>
          <a:bodyPr/>
          <a:lstStyle/>
          <a:p>
            <a:pPr eaLnBrk="1" hangingPunct="1"/>
            <a:r>
              <a:rPr lang="es-ES" smtClean="0"/>
              <a:t>Chris, one student from Javier is studying remittances from Peruvians overseas …</a:t>
            </a:r>
            <a:endParaRPr lang="ca-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pPr eaLnBrk="1" hangingPunct="1"/>
            <a:r>
              <a:rPr lang="es-ES" dirty="0" err="1" smtClean="0"/>
              <a:t>Some</a:t>
            </a:r>
            <a:r>
              <a:rPr lang="es-ES" dirty="0" smtClean="0"/>
              <a:t> </a:t>
            </a:r>
            <a:r>
              <a:rPr lang="es-ES" dirty="0" err="1" smtClean="0"/>
              <a:t>nodes</a:t>
            </a:r>
            <a:r>
              <a:rPr lang="es-ES" dirty="0" smtClean="0"/>
              <a:t> </a:t>
            </a:r>
            <a:r>
              <a:rPr lang="es-ES" dirty="0" smtClean="0"/>
              <a:t>are </a:t>
            </a:r>
            <a:r>
              <a:rPr lang="es-ES" dirty="0" err="1" smtClean="0"/>
              <a:t>deleted</a:t>
            </a:r>
            <a:r>
              <a:rPr lang="es-ES" dirty="0" smtClean="0"/>
              <a:t> </a:t>
            </a:r>
            <a:r>
              <a:rPr lang="es-ES" dirty="0" err="1" smtClean="0"/>
              <a:t>from</a:t>
            </a:r>
            <a:r>
              <a:rPr lang="es-ES" dirty="0" smtClean="0"/>
              <a:t> </a:t>
            </a:r>
            <a:r>
              <a:rPr lang="es-ES" dirty="0" err="1" smtClean="0"/>
              <a:t>the</a:t>
            </a:r>
            <a:r>
              <a:rPr lang="es-ES" dirty="0" smtClean="0"/>
              <a:t> </a:t>
            </a:r>
            <a:r>
              <a:rPr lang="es-ES" dirty="0" err="1" smtClean="0"/>
              <a:t>whole</a:t>
            </a:r>
            <a:r>
              <a:rPr lang="es-ES" dirty="0" smtClean="0"/>
              <a:t> </a:t>
            </a:r>
            <a:r>
              <a:rPr lang="es-ES" dirty="0" err="1" smtClean="0"/>
              <a:t>network</a:t>
            </a:r>
            <a:r>
              <a:rPr lang="es-ES" dirty="0" smtClean="0"/>
              <a:t> of </a:t>
            </a:r>
            <a:r>
              <a:rPr lang="es-ES" dirty="0" err="1" smtClean="0"/>
              <a:t>the</a:t>
            </a:r>
            <a:r>
              <a:rPr lang="es-ES" dirty="0" smtClean="0"/>
              <a:t> </a:t>
            </a:r>
            <a:r>
              <a:rPr lang="es-ES" dirty="0" err="1" smtClean="0"/>
              <a:t>right</a:t>
            </a:r>
            <a:r>
              <a:rPr lang="es-ES" dirty="0" smtClean="0"/>
              <a:t> </a:t>
            </a:r>
            <a:r>
              <a:rPr lang="es-ES" dirty="0" err="1" smtClean="0"/>
              <a:t>because</a:t>
            </a:r>
            <a:r>
              <a:rPr lang="es-ES" dirty="0" smtClean="0"/>
              <a:t> SOME NODES are </a:t>
            </a:r>
            <a:r>
              <a:rPr lang="es-ES" dirty="0" err="1" smtClean="0"/>
              <a:t>not</a:t>
            </a:r>
            <a:r>
              <a:rPr lang="es-ES" dirty="0" smtClean="0"/>
              <a:t> </a:t>
            </a:r>
            <a:r>
              <a:rPr lang="es-ES" dirty="0" err="1" smtClean="0"/>
              <a:t>captured</a:t>
            </a:r>
            <a:r>
              <a:rPr lang="es-ES" dirty="0" smtClean="0"/>
              <a:t> </a:t>
            </a:r>
            <a:r>
              <a:rPr lang="es-ES" dirty="0" err="1" smtClean="0"/>
              <a:t>by</a:t>
            </a:r>
            <a:r>
              <a:rPr lang="es-ES" dirty="0" smtClean="0"/>
              <a:t> </a:t>
            </a:r>
            <a:r>
              <a:rPr lang="es-ES" dirty="0" err="1" smtClean="0"/>
              <a:t>the</a:t>
            </a:r>
            <a:r>
              <a:rPr lang="es-ES" dirty="0" smtClean="0"/>
              <a:t> </a:t>
            </a:r>
            <a:r>
              <a:rPr lang="es-ES" dirty="0" err="1" smtClean="0"/>
              <a:t>sociocentric</a:t>
            </a:r>
            <a:r>
              <a:rPr lang="es-ES" dirty="0" smtClean="0"/>
              <a:t> </a:t>
            </a:r>
            <a:r>
              <a:rPr lang="es-ES" dirty="0" err="1" smtClean="0"/>
              <a:t>networks</a:t>
            </a:r>
            <a:r>
              <a:rPr lang="es-ES" dirty="0" smtClean="0"/>
              <a:t> (</a:t>
            </a:r>
            <a:r>
              <a:rPr lang="es-ES" dirty="0" err="1" smtClean="0"/>
              <a:t>for</a:t>
            </a:r>
            <a:r>
              <a:rPr lang="es-ES" dirty="0" smtClean="0"/>
              <a:t> </a:t>
            </a:r>
            <a:r>
              <a:rPr lang="es-ES" dirty="0" err="1" smtClean="0"/>
              <a:t>instance</a:t>
            </a:r>
            <a:r>
              <a:rPr lang="es-ES" dirty="0" smtClean="0"/>
              <a:t>, </a:t>
            </a:r>
            <a:r>
              <a:rPr lang="es-ES" dirty="0" err="1" smtClean="0"/>
              <a:t>family</a:t>
            </a:r>
            <a:r>
              <a:rPr lang="es-ES" dirty="0" smtClean="0"/>
              <a:t> …).</a:t>
            </a:r>
            <a:endParaRPr lang="ca-E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ln/>
        </p:spPr>
      </p:sp>
      <p:sp>
        <p:nvSpPr>
          <p:cNvPr id="81922"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F99F8E-72B7-42C6-8E7E-992F5106D6C8}" type="slidenum">
              <a:rPr lang="en-US"/>
              <a:pPr/>
              <a:t>4</a:t>
            </a:fld>
            <a:endParaRPr lang="en-US"/>
          </a:p>
        </p:txBody>
      </p:sp>
      <p:sp>
        <p:nvSpPr>
          <p:cNvPr id="106498" name="Rectangle 2"/>
          <p:cNvSpPr>
            <a:spLocks noRo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ln/>
        </p:spPr>
      </p:sp>
      <p:sp>
        <p:nvSpPr>
          <p:cNvPr id="90114"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2"/>
          <p:cNvSpPr>
            <a:spLocks noGrp="1" noRot="1" noChangeAspect="1" noChangeArrowheads="1" noTextEdit="1"/>
          </p:cNvSpPr>
          <p:nvPr>
            <p:ph type="sldImg"/>
          </p:nvPr>
        </p:nvSpPr>
        <p:spPr>
          <a:ln/>
        </p:spPr>
      </p:sp>
      <p:sp>
        <p:nvSpPr>
          <p:cNvPr id="315394"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2"/>
          <p:cNvSpPr>
            <a:spLocks noGrp="1" noRot="1" noChangeAspect="1" noChangeArrowheads="1" noTextEdit="1"/>
          </p:cNvSpPr>
          <p:nvPr>
            <p:ph type="sldImg"/>
          </p:nvPr>
        </p:nvSpPr>
        <p:spPr>
          <a:ln/>
        </p:spPr>
      </p:sp>
      <p:sp>
        <p:nvSpPr>
          <p:cNvPr id="317442"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2"/>
          <p:cNvSpPr>
            <a:spLocks noGrp="1" noRot="1" noChangeAspect="1" noChangeArrowheads="1" noTextEdit="1"/>
          </p:cNvSpPr>
          <p:nvPr>
            <p:ph type="sldImg"/>
          </p:nvPr>
        </p:nvSpPr>
        <p:spPr>
          <a:ln/>
        </p:spPr>
      </p:sp>
      <p:sp>
        <p:nvSpPr>
          <p:cNvPr id="31949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2"/>
          <p:cNvSpPr>
            <a:spLocks noGrp="1" noRot="1" noChangeAspect="1" noChangeArrowheads="1" noTextEdit="1"/>
          </p:cNvSpPr>
          <p:nvPr>
            <p:ph type="sldImg"/>
          </p:nvPr>
        </p:nvSpPr>
        <p:spPr>
          <a:ln/>
        </p:spPr>
      </p:sp>
      <p:sp>
        <p:nvSpPr>
          <p:cNvPr id="321538"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2"/>
          <p:cNvSpPr>
            <a:spLocks noGrp="1" noRot="1" noChangeAspect="1" noChangeArrowheads="1" noTextEdit="1"/>
          </p:cNvSpPr>
          <p:nvPr>
            <p:ph type="sldImg"/>
          </p:nvPr>
        </p:nvSpPr>
        <p:spPr>
          <a:ln/>
        </p:spPr>
      </p:sp>
      <p:sp>
        <p:nvSpPr>
          <p:cNvPr id="323586"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2"/>
          <p:cNvSpPr>
            <a:spLocks noGrp="1" noRot="1" noChangeAspect="1" noChangeArrowheads="1" noTextEdit="1"/>
          </p:cNvSpPr>
          <p:nvPr>
            <p:ph type="sldImg"/>
          </p:nvPr>
        </p:nvSpPr>
        <p:spPr>
          <a:ln/>
        </p:spPr>
      </p:sp>
      <p:sp>
        <p:nvSpPr>
          <p:cNvPr id="325634"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2"/>
          <p:cNvSpPr>
            <a:spLocks noGrp="1" noRot="1" noChangeAspect="1" noChangeArrowheads="1" noTextEdit="1"/>
          </p:cNvSpPr>
          <p:nvPr>
            <p:ph type="sldImg"/>
          </p:nvPr>
        </p:nvSpPr>
        <p:spPr>
          <a:ln/>
        </p:spPr>
      </p:sp>
      <p:sp>
        <p:nvSpPr>
          <p:cNvPr id="327682"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2"/>
          <p:cNvSpPr>
            <a:spLocks noGrp="1" noRot="1" noChangeAspect="1" noChangeArrowheads="1" noTextEdit="1"/>
          </p:cNvSpPr>
          <p:nvPr>
            <p:ph type="sldImg"/>
          </p:nvPr>
        </p:nvSpPr>
        <p:spPr>
          <a:ln/>
        </p:spPr>
      </p:sp>
      <p:sp>
        <p:nvSpPr>
          <p:cNvPr id="32973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2"/>
          <p:cNvSpPr>
            <a:spLocks noGrp="1" noRot="1" noChangeAspect="1" noChangeArrowheads="1" noTextEdit="1"/>
          </p:cNvSpPr>
          <p:nvPr>
            <p:ph type="sldImg"/>
          </p:nvPr>
        </p:nvSpPr>
        <p:spPr>
          <a:ln/>
        </p:spPr>
      </p:sp>
      <p:sp>
        <p:nvSpPr>
          <p:cNvPr id="331778"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F99F8E-72B7-42C6-8E7E-992F5106D6C8}" type="slidenum">
              <a:rPr lang="en-US"/>
              <a:pPr/>
              <a:t>5</a:t>
            </a:fld>
            <a:endParaRPr lang="en-US"/>
          </a:p>
        </p:txBody>
      </p:sp>
      <p:sp>
        <p:nvSpPr>
          <p:cNvPr id="106498" name="Rectangle 2"/>
          <p:cNvSpPr>
            <a:spLocks noRo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ln/>
        </p:spPr>
      </p:sp>
      <p:sp>
        <p:nvSpPr>
          <p:cNvPr id="333826"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2"/>
          <p:cNvSpPr>
            <a:spLocks noGrp="1" noRot="1" noChangeAspect="1" noChangeArrowheads="1" noTextEdit="1"/>
          </p:cNvSpPr>
          <p:nvPr>
            <p:ph type="sldImg"/>
          </p:nvPr>
        </p:nvSpPr>
        <p:spPr>
          <a:ln/>
        </p:spPr>
      </p:sp>
      <p:sp>
        <p:nvSpPr>
          <p:cNvPr id="335874"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2"/>
          <p:cNvSpPr>
            <a:spLocks noGrp="1" noRot="1" noChangeAspect="1" noChangeArrowheads="1" noTextEdit="1"/>
          </p:cNvSpPr>
          <p:nvPr>
            <p:ph type="sldImg"/>
          </p:nvPr>
        </p:nvSpPr>
        <p:spPr>
          <a:ln/>
        </p:spPr>
      </p:sp>
      <p:sp>
        <p:nvSpPr>
          <p:cNvPr id="337922"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2"/>
          <p:cNvSpPr>
            <a:spLocks noGrp="1" noRot="1" noChangeAspect="1" noChangeArrowheads="1" noTextEdit="1"/>
          </p:cNvSpPr>
          <p:nvPr>
            <p:ph type="sldImg"/>
          </p:nvPr>
        </p:nvSpPr>
        <p:spPr>
          <a:ln/>
        </p:spPr>
      </p:sp>
      <p:sp>
        <p:nvSpPr>
          <p:cNvPr id="33997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2"/>
          <p:cNvSpPr>
            <a:spLocks noGrp="1" noRot="1" noChangeAspect="1" noChangeArrowheads="1" noTextEdit="1"/>
          </p:cNvSpPr>
          <p:nvPr>
            <p:ph type="sldImg"/>
          </p:nvPr>
        </p:nvSpPr>
        <p:spPr>
          <a:ln/>
        </p:spPr>
      </p:sp>
      <p:sp>
        <p:nvSpPr>
          <p:cNvPr id="342018"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2"/>
          <p:cNvSpPr>
            <a:spLocks noGrp="1" noRot="1" noChangeAspect="1" noChangeArrowheads="1" noTextEdit="1"/>
          </p:cNvSpPr>
          <p:nvPr>
            <p:ph type="sldImg"/>
          </p:nvPr>
        </p:nvSpPr>
        <p:spPr>
          <a:ln/>
        </p:spPr>
      </p:sp>
      <p:sp>
        <p:nvSpPr>
          <p:cNvPr id="344066"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Rot="1" noChangeAspect="1" noChangeArrowheads="1" noTextEdit="1"/>
          </p:cNvSpPr>
          <p:nvPr>
            <p:ph type="sldImg"/>
          </p:nvPr>
        </p:nvSpPr>
        <p:spPr>
          <a:ln/>
        </p:spPr>
      </p:sp>
      <p:sp>
        <p:nvSpPr>
          <p:cNvPr id="346114"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2"/>
          <p:cNvSpPr>
            <a:spLocks noGrp="1" noRot="1" noChangeAspect="1" noChangeArrowheads="1" noTextEdit="1"/>
          </p:cNvSpPr>
          <p:nvPr>
            <p:ph type="sldImg"/>
          </p:nvPr>
        </p:nvSpPr>
        <p:spPr>
          <a:ln/>
        </p:spPr>
      </p:sp>
      <p:sp>
        <p:nvSpPr>
          <p:cNvPr id="348162"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2"/>
          <p:cNvSpPr>
            <a:spLocks noGrp="1" noRot="1" noChangeAspect="1" noChangeArrowheads="1" noTextEdit="1"/>
          </p:cNvSpPr>
          <p:nvPr>
            <p:ph type="sldImg"/>
          </p:nvPr>
        </p:nvSpPr>
        <p:spPr>
          <a:ln/>
        </p:spPr>
      </p:sp>
      <p:sp>
        <p:nvSpPr>
          <p:cNvPr id="35021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Rectangle 2"/>
          <p:cNvSpPr>
            <a:spLocks noGrp="1" noRot="1" noChangeAspect="1" noChangeArrowheads="1" noTextEdit="1"/>
          </p:cNvSpPr>
          <p:nvPr>
            <p:ph type="sldImg"/>
          </p:nvPr>
        </p:nvSpPr>
        <p:spPr>
          <a:ln/>
        </p:spPr>
      </p:sp>
      <p:sp>
        <p:nvSpPr>
          <p:cNvPr id="405506"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5B462E-E098-400E-A4C6-71D1FCFA3CE1}" type="slidenum">
              <a:rPr lang="en-US"/>
              <a:pPr/>
              <a:t>6</a:t>
            </a:fld>
            <a:endParaRPr lang="en-US"/>
          </a:p>
        </p:txBody>
      </p:sp>
      <p:sp>
        <p:nvSpPr>
          <p:cNvPr id="108546" name="Rectangle 2"/>
          <p:cNvSpPr>
            <a:spLocks noRo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Rectangle 2"/>
          <p:cNvSpPr>
            <a:spLocks noGrp="1" noRot="1" noChangeAspect="1" noChangeArrowheads="1" noTextEdit="1"/>
          </p:cNvSpPr>
          <p:nvPr>
            <p:ph type="sldImg"/>
          </p:nvPr>
        </p:nvSpPr>
        <p:spPr>
          <a:ln/>
        </p:spPr>
      </p:sp>
      <p:sp>
        <p:nvSpPr>
          <p:cNvPr id="407554"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Rectangle 2"/>
          <p:cNvSpPr>
            <a:spLocks noGrp="1" noRot="1" noChangeAspect="1" noChangeArrowheads="1" noTextEdit="1"/>
          </p:cNvSpPr>
          <p:nvPr>
            <p:ph type="sldImg"/>
          </p:nvPr>
        </p:nvSpPr>
        <p:spPr>
          <a:ln/>
        </p:spPr>
      </p:sp>
      <p:sp>
        <p:nvSpPr>
          <p:cNvPr id="409602"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Rectangle 2"/>
          <p:cNvSpPr>
            <a:spLocks noGrp="1" noRot="1" noChangeAspect="1" noChangeArrowheads="1" noTextEdit="1"/>
          </p:cNvSpPr>
          <p:nvPr>
            <p:ph type="sldImg"/>
          </p:nvPr>
        </p:nvSpPr>
        <p:spPr>
          <a:ln/>
        </p:spPr>
      </p:sp>
      <p:sp>
        <p:nvSpPr>
          <p:cNvPr id="41165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Rectangle 2"/>
          <p:cNvSpPr>
            <a:spLocks noGrp="1" noRot="1" noChangeAspect="1" noChangeArrowheads="1" noTextEdit="1"/>
          </p:cNvSpPr>
          <p:nvPr>
            <p:ph type="sldImg"/>
          </p:nvPr>
        </p:nvSpPr>
        <p:spPr>
          <a:ln/>
        </p:spPr>
      </p:sp>
      <p:sp>
        <p:nvSpPr>
          <p:cNvPr id="413698"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Rectangle 2"/>
          <p:cNvSpPr>
            <a:spLocks noGrp="1" noRot="1" noChangeAspect="1" noChangeArrowheads="1" noTextEdit="1"/>
          </p:cNvSpPr>
          <p:nvPr>
            <p:ph type="sldImg"/>
          </p:nvPr>
        </p:nvSpPr>
        <p:spPr>
          <a:ln/>
        </p:spPr>
      </p:sp>
      <p:sp>
        <p:nvSpPr>
          <p:cNvPr id="415746"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2"/>
          <p:cNvSpPr>
            <a:spLocks noGrp="1" noRot="1" noChangeAspect="1" noChangeArrowheads="1" noTextEdit="1"/>
          </p:cNvSpPr>
          <p:nvPr>
            <p:ph type="sldImg"/>
          </p:nvPr>
        </p:nvSpPr>
        <p:spPr>
          <a:ln/>
        </p:spPr>
      </p:sp>
      <p:sp>
        <p:nvSpPr>
          <p:cNvPr id="417794"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Rectangle 2"/>
          <p:cNvSpPr>
            <a:spLocks noGrp="1" noRot="1" noChangeAspect="1" noChangeArrowheads="1" noTextEdit="1"/>
          </p:cNvSpPr>
          <p:nvPr>
            <p:ph type="sldImg"/>
          </p:nvPr>
        </p:nvSpPr>
        <p:spPr>
          <a:ln/>
        </p:spPr>
      </p:sp>
      <p:sp>
        <p:nvSpPr>
          <p:cNvPr id="419842"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Rectangle 2"/>
          <p:cNvSpPr>
            <a:spLocks noGrp="1" noRot="1" noChangeAspect="1" noChangeArrowheads="1" noTextEdit="1"/>
          </p:cNvSpPr>
          <p:nvPr>
            <p:ph type="sldImg"/>
          </p:nvPr>
        </p:nvSpPr>
        <p:spPr>
          <a:ln/>
        </p:spPr>
      </p:sp>
      <p:sp>
        <p:nvSpPr>
          <p:cNvPr id="42189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Rectangle 2"/>
          <p:cNvSpPr>
            <a:spLocks noGrp="1" noRot="1" noChangeAspect="1" noChangeArrowheads="1" noTextEdit="1"/>
          </p:cNvSpPr>
          <p:nvPr>
            <p:ph type="sldImg"/>
          </p:nvPr>
        </p:nvSpPr>
        <p:spPr>
          <a:ln/>
        </p:spPr>
      </p:sp>
      <p:sp>
        <p:nvSpPr>
          <p:cNvPr id="430082"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Rectangle 2"/>
          <p:cNvSpPr>
            <a:spLocks noGrp="1" noRot="1" noChangeAspect="1" noChangeArrowheads="1" noTextEdit="1"/>
          </p:cNvSpPr>
          <p:nvPr>
            <p:ph type="sldImg"/>
          </p:nvPr>
        </p:nvSpPr>
        <p:spPr>
          <a:ln/>
        </p:spPr>
      </p:sp>
      <p:sp>
        <p:nvSpPr>
          <p:cNvPr id="43213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1866C8-64BE-4388-A956-741BF045327C}" type="slidenum">
              <a:rPr lang="en-US"/>
              <a:pPr/>
              <a:t>7</a:t>
            </a:fld>
            <a:endParaRPr lang="en-US"/>
          </a:p>
        </p:txBody>
      </p:sp>
      <p:sp>
        <p:nvSpPr>
          <p:cNvPr id="109570" name="Rectangle 2"/>
          <p:cNvSpPr>
            <a:spLocks noRo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Rectangle 2"/>
          <p:cNvSpPr>
            <a:spLocks noGrp="1" noRot="1" noChangeAspect="1" noChangeArrowheads="1" noTextEdit="1"/>
          </p:cNvSpPr>
          <p:nvPr>
            <p:ph type="sldImg"/>
          </p:nvPr>
        </p:nvSpPr>
        <p:spPr>
          <a:ln/>
        </p:spPr>
      </p:sp>
      <p:sp>
        <p:nvSpPr>
          <p:cNvPr id="425986"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Rectangle 2"/>
          <p:cNvSpPr>
            <a:spLocks noGrp="1" noRot="1" noChangeAspect="1" noChangeArrowheads="1" noTextEdit="1"/>
          </p:cNvSpPr>
          <p:nvPr>
            <p:ph type="sldImg"/>
          </p:nvPr>
        </p:nvSpPr>
        <p:spPr>
          <a:ln/>
        </p:spPr>
      </p:sp>
      <p:sp>
        <p:nvSpPr>
          <p:cNvPr id="434178"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Rectangle 2"/>
          <p:cNvSpPr>
            <a:spLocks noGrp="1" noRot="1" noChangeAspect="1" noChangeArrowheads="1" noTextEdit="1"/>
          </p:cNvSpPr>
          <p:nvPr>
            <p:ph type="sldImg"/>
          </p:nvPr>
        </p:nvSpPr>
        <p:spPr>
          <a:ln/>
        </p:spPr>
      </p:sp>
      <p:sp>
        <p:nvSpPr>
          <p:cNvPr id="436226"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Rectangle 2"/>
          <p:cNvSpPr>
            <a:spLocks noGrp="1" noRot="1" noChangeAspect="1" noChangeArrowheads="1" noTextEdit="1"/>
          </p:cNvSpPr>
          <p:nvPr>
            <p:ph type="sldImg"/>
          </p:nvPr>
        </p:nvSpPr>
        <p:spPr>
          <a:ln/>
        </p:spPr>
      </p:sp>
      <p:sp>
        <p:nvSpPr>
          <p:cNvPr id="438274"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Rectangle 2"/>
          <p:cNvSpPr>
            <a:spLocks noGrp="1" noRot="1" noChangeAspect="1" noChangeArrowheads="1" noTextEdit="1"/>
          </p:cNvSpPr>
          <p:nvPr>
            <p:ph type="sldImg"/>
          </p:nvPr>
        </p:nvSpPr>
        <p:spPr>
          <a:ln/>
        </p:spPr>
      </p:sp>
      <p:sp>
        <p:nvSpPr>
          <p:cNvPr id="440322" name="Rectangle 3"/>
          <p:cNvSpPr>
            <a:spLocks noGrp="1" noChangeArrowheads="1"/>
          </p:cNvSpPr>
          <p:nvPr>
            <p:ph type="body" idx="1"/>
          </p:nvPr>
        </p:nvSpPr>
        <p:spPr>
          <a:noFill/>
          <a:ln/>
        </p:spPr>
        <p:txBody>
          <a:bodyPr/>
          <a:lstStyle/>
          <a:p>
            <a:pPr eaLnBrk="1" hangingPunct="1"/>
            <a:endParaRPr lang="ca-E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Rectangle 2"/>
          <p:cNvSpPr>
            <a:spLocks noGrp="1" noRot="1" noChangeAspect="1" noChangeArrowheads="1" noTextEdit="1"/>
          </p:cNvSpPr>
          <p:nvPr>
            <p:ph type="sldImg"/>
          </p:nvPr>
        </p:nvSpPr>
        <p:spPr>
          <a:ln/>
        </p:spPr>
      </p:sp>
      <p:sp>
        <p:nvSpPr>
          <p:cNvPr id="44237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Rectangle 2"/>
          <p:cNvSpPr>
            <a:spLocks noGrp="1" noRot="1" noChangeAspect="1" noChangeArrowheads="1" noTextEdit="1"/>
          </p:cNvSpPr>
          <p:nvPr>
            <p:ph type="sldImg"/>
          </p:nvPr>
        </p:nvSpPr>
        <p:spPr>
          <a:ln/>
        </p:spPr>
      </p:sp>
      <p:sp>
        <p:nvSpPr>
          <p:cNvPr id="446466"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Rectangle 2"/>
          <p:cNvSpPr>
            <a:spLocks noGrp="1" noRot="1" noChangeAspect="1" noChangeArrowheads="1" noTextEdit="1"/>
          </p:cNvSpPr>
          <p:nvPr>
            <p:ph type="sldImg"/>
          </p:nvPr>
        </p:nvSpPr>
        <p:spPr>
          <a:ln/>
        </p:spPr>
      </p:sp>
      <p:sp>
        <p:nvSpPr>
          <p:cNvPr id="448514"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1" name="Rectangle 2"/>
          <p:cNvSpPr>
            <a:spLocks noGrp="1" noRot="1" noChangeAspect="1" noChangeArrowheads="1" noTextEdit="1"/>
          </p:cNvSpPr>
          <p:nvPr>
            <p:ph type="sldImg"/>
          </p:nvPr>
        </p:nvSpPr>
        <p:spPr>
          <a:ln/>
        </p:spPr>
      </p:sp>
      <p:sp>
        <p:nvSpPr>
          <p:cNvPr id="450562"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2"/>
          <p:cNvSpPr>
            <a:spLocks noGrp="1" noRot="1" noChangeAspect="1" noChangeArrowheads="1" noTextEdit="1"/>
          </p:cNvSpPr>
          <p:nvPr>
            <p:ph type="sldImg"/>
          </p:nvPr>
        </p:nvSpPr>
        <p:spPr>
          <a:ln/>
        </p:spPr>
      </p:sp>
      <p:sp>
        <p:nvSpPr>
          <p:cNvPr id="352258"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F99F8E-72B7-42C6-8E7E-992F5106D6C8}" type="slidenum">
              <a:rPr lang="en-US"/>
              <a:pPr/>
              <a:t>8</a:t>
            </a:fld>
            <a:endParaRPr lang="en-US"/>
          </a:p>
        </p:txBody>
      </p:sp>
      <p:sp>
        <p:nvSpPr>
          <p:cNvPr id="106498" name="Rectangle 2"/>
          <p:cNvSpPr>
            <a:spLocks noRo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2"/>
          <p:cNvSpPr>
            <a:spLocks noGrp="1" noRot="1" noChangeAspect="1" noChangeArrowheads="1" noTextEdit="1"/>
          </p:cNvSpPr>
          <p:nvPr>
            <p:ph type="sldImg"/>
          </p:nvPr>
        </p:nvSpPr>
        <p:spPr>
          <a:ln/>
        </p:spPr>
      </p:sp>
      <p:sp>
        <p:nvSpPr>
          <p:cNvPr id="354306"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2"/>
          <p:cNvSpPr>
            <a:spLocks noGrp="1" noRot="1" noChangeAspect="1" noChangeArrowheads="1" noTextEdit="1"/>
          </p:cNvSpPr>
          <p:nvPr>
            <p:ph type="sldImg"/>
          </p:nvPr>
        </p:nvSpPr>
        <p:spPr>
          <a:ln/>
        </p:spPr>
      </p:sp>
      <p:sp>
        <p:nvSpPr>
          <p:cNvPr id="356354"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2"/>
          <p:cNvSpPr>
            <a:spLocks noGrp="1" noRot="1" noChangeAspect="1" noChangeArrowheads="1" noTextEdit="1"/>
          </p:cNvSpPr>
          <p:nvPr>
            <p:ph type="sldImg"/>
          </p:nvPr>
        </p:nvSpPr>
        <p:spPr>
          <a:ln/>
        </p:spPr>
      </p:sp>
      <p:sp>
        <p:nvSpPr>
          <p:cNvPr id="356354"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2"/>
          <p:cNvSpPr>
            <a:spLocks noGrp="1" noRot="1" noChangeAspect="1" noChangeArrowheads="1" noTextEdit="1"/>
          </p:cNvSpPr>
          <p:nvPr>
            <p:ph type="sldImg"/>
          </p:nvPr>
        </p:nvSpPr>
        <p:spPr>
          <a:ln/>
        </p:spPr>
      </p:sp>
      <p:sp>
        <p:nvSpPr>
          <p:cNvPr id="356354"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2"/>
          <p:cNvSpPr>
            <a:spLocks noGrp="1" noRot="1" noChangeAspect="1" noChangeArrowheads="1" noTextEdit="1"/>
          </p:cNvSpPr>
          <p:nvPr>
            <p:ph type="sldImg"/>
          </p:nvPr>
        </p:nvSpPr>
        <p:spPr>
          <a:ln/>
        </p:spPr>
      </p:sp>
      <p:sp>
        <p:nvSpPr>
          <p:cNvPr id="356354"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2"/>
          <p:cNvSpPr>
            <a:spLocks noGrp="1" noRot="1" noChangeAspect="1" noChangeArrowheads="1" noTextEdit="1"/>
          </p:cNvSpPr>
          <p:nvPr>
            <p:ph type="sldImg"/>
          </p:nvPr>
        </p:nvSpPr>
        <p:spPr>
          <a:ln/>
        </p:spPr>
      </p:sp>
      <p:sp>
        <p:nvSpPr>
          <p:cNvPr id="36045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2"/>
          <p:cNvSpPr>
            <a:spLocks noGrp="1" noRot="1" noChangeAspect="1" noChangeArrowheads="1" noTextEdit="1"/>
          </p:cNvSpPr>
          <p:nvPr>
            <p:ph type="sldImg"/>
          </p:nvPr>
        </p:nvSpPr>
        <p:spPr>
          <a:ln/>
        </p:spPr>
      </p:sp>
      <p:sp>
        <p:nvSpPr>
          <p:cNvPr id="362498"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2"/>
          <p:cNvSpPr>
            <a:spLocks noGrp="1" noRot="1" noChangeAspect="1" noChangeArrowheads="1" noTextEdit="1"/>
          </p:cNvSpPr>
          <p:nvPr>
            <p:ph type="sldImg"/>
          </p:nvPr>
        </p:nvSpPr>
        <p:spPr>
          <a:ln/>
        </p:spPr>
      </p:sp>
      <p:sp>
        <p:nvSpPr>
          <p:cNvPr id="36045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31141B-25E0-4319-B930-77EDEB360A00}" type="slidenum">
              <a:rPr lang="en-US"/>
              <a:pPr/>
              <a:t>9</a:t>
            </a:fld>
            <a:endParaRPr lang="en-US"/>
          </a:p>
        </p:txBody>
      </p:sp>
      <p:sp>
        <p:nvSpPr>
          <p:cNvPr id="111618" name="Rectangle 2"/>
          <p:cNvSpPr>
            <a:spLocks noRo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2"/>
          <p:cNvSpPr>
            <a:spLocks noGrp="1" noRot="1" noChangeAspect="1" noChangeArrowheads="1" noTextEdit="1"/>
          </p:cNvSpPr>
          <p:nvPr>
            <p:ph type="sldImg"/>
          </p:nvPr>
        </p:nvSpPr>
        <p:spPr>
          <a:ln/>
        </p:spPr>
      </p:sp>
      <p:sp>
        <p:nvSpPr>
          <p:cNvPr id="364546"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2"/>
          <p:cNvSpPr>
            <a:spLocks noGrp="1" noRot="1" noChangeAspect="1" noChangeArrowheads="1" noTextEdit="1"/>
          </p:cNvSpPr>
          <p:nvPr>
            <p:ph type="sldImg"/>
          </p:nvPr>
        </p:nvSpPr>
        <p:spPr>
          <a:ln/>
        </p:spPr>
      </p:sp>
      <p:sp>
        <p:nvSpPr>
          <p:cNvPr id="366594"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Rectangle 2"/>
          <p:cNvSpPr>
            <a:spLocks noGrp="1" noRot="1" noChangeAspect="1" noChangeArrowheads="1" noTextEdit="1"/>
          </p:cNvSpPr>
          <p:nvPr>
            <p:ph type="sldImg"/>
          </p:nvPr>
        </p:nvSpPr>
        <p:spPr>
          <a:ln/>
        </p:spPr>
      </p:sp>
      <p:sp>
        <p:nvSpPr>
          <p:cNvPr id="37069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Rectangle 2"/>
          <p:cNvSpPr>
            <a:spLocks noGrp="1" noRot="1" noChangeAspect="1" noChangeArrowheads="1" noTextEdit="1"/>
          </p:cNvSpPr>
          <p:nvPr>
            <p:ph type="sldImg"/>
          </p:nvPr>
        </p:nvSpPr>
        <p:spPr>
          <a:ln/>
        </p:spPr>
      </p:sp>
      <p:sp>
        <p:nvSpPr>
          <p:cNvPr id="372738"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Rectangle 2"/>
          <p:cNvSpPr>
            <a:spLocks noGrp="1" noRot="1" noChangeAspect="1" noChangeArrowheads="1" noTextEdit="1"/>
          </p:cNvSpPr>
          <p:nvPr>
            <p:ph type="sldImg"/>
          </p:nvPr>
        </p:nvSpPr>
        <p:spPr>
          <a:ln/>
        </p:spPr>
      </p:sp>
      <p:sp>
        <p:nvSpPr>
          <p:cNvPr id="374786"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ln/>
        </p:spPr>
      </p:sp>
      <p:sp>
        <p:nvSpPr>
          <p:cNvPr id="376834"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2"/>
          <p:cNvSpPr>
            <a:spLocks noGrp="1" noRot="1" noChangeAspect="1" noChangeArrowheads="1" noTextEdit="1"/>
          </p:cNvSpPr>
          <p:nvPr>
            <p:ph type="sldImg"/>
          </p:nvPr>
        </p:nvSpPr>
        <p:spPr>
          <a:ln/>
        </p:spPr>
      </p:sp>
      <p:sp>
        <p:nvSpPr>
          <p:cNvPr id="378882"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2"/>
          <p:cNvSpPr>
            <a:spLocks noGrp="1" noRot="1" noChangeAspect="1" noChangeArrowheads="1" noTextEdit="1"/>
          </p:cNvSpPr>
          <p:nvPr>
            <p:ph type="sldImg"/>
          </p:nvPr>
        </p:nvSpPr>
        <p:spPr>
          <a:ln/>
        </p:spPr>
      </p:sp>
      <p:sp>
        <p:nvSpPr>
          <p:cNvPr id="38093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Rectangle 2"/>
          <p:cNvSpPr>
            <a:spLocks noGrp="1" noRot="1" noChangeAspect="1" noChangeArrowheads="1" noTextEdit="1"/>
          </p:cNvSpPr>
          <p:nvPr>
            <p:ph type="sldImg"/>
          </p:nvPr>
        </p:nvSpPr>
        <p:spPr>
          <a:ln/>
        </p:spPr>
      </p:sp>
      <p:sp>
        <p:nvSpPr>
          <p:cNvPr id="382978"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Rectangle 2"/>
          <p:cNvSpPr>
            <a:spLocks noGrp="1" noRot="1" noChangeAspect="1" noChangeArrowheads="1" noTextEdit="1"/>
          </p:cNvSpPr>
          <p:nvPr>
            <p:ph type="sldImg"/>
          </p:nvPr>
        </p:nvSpPr>
        <p:spPr>
          <a:ln/>
        </p:spPr>
      </p:sp>
      <p:sp>
        <p:nvSpPr>
          <p:cNvPr id="385026"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000000"/>
              </a:solidFill>
            </a:endParaRPr>
          </a:p>
        </p:txBody>
      </p:sp>
      <p:sp>
        <p:nvSpPr>
          <p:cNvPr id="19" name="Footer Placeholder 18"/>
          <p:cNvSpPr>
            <a:spLocks noGrp="1"/>
          </p:cNvSpPr>
          <p:nvPr>
            <p:ph type="ftr" sz="quarter" idx="11"/>
          </p:nvPr>
        </p:nvSpPr>
        <p:spPr/>
        <p:txBody>
          <a:bodyPr/>
          <a:lstStyle/>
          <a:p>
            <a:endParaRPr lang="en-US">
              <a:solidFill>
                <a:srgbClr val="000000"/>
              </a:solidFill>
            </a:endParaRPr>
          </a:p>
        </p:txBody>
      </p:sp>
      <p:sp>
        <p:nvSpPr>
          <p:cNvPr id="27" name="Slide Number Placeholder 26"/>
          <p:cNvSpPr>
            <a:spLocks noGrp="1"/>
          </p:cNvSpPr>
          <p:nvPr>
            <p:ph type="sldNum" sz="quarter" idx="12"/>
          </p:nvPr>
        </p:nvSpPr>
        <p:spPr/>
        <p:txBody>
          <a:bodyPr/>
          <a:lstStyle/>
          <a:p>
            <a:fld id="{A623CDF3-1D7F-43A4-99C0-A87A6755E12F}"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42DE874E-E74B-451C-8D16-F9B9957BA913}"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DCCFAC01-EF56-4699-8D75-21D9052F39D5}"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6E5737A-8B25-44DC-BFD9-7CBC85BE402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86B35E42-3324-4314-A9FD-5DEE4AA13E27}"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0857181-6770-4A62-8739-051B9C1B51F3}"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E89D1299-664D-448E-AA39-E402A72052BF}"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23EED725-989E-4533-9272-21044F0A81AE}"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A1C3D604-747C-4908-AB67-F6ACD4577940}"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46A40B80-B994-4165-84F7-FA8D932189BB}"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AC4706A0-782A-4667-8440-4B90AE9610C9}"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9729CD11-6A2B-4231-B431-777DA8E1B3C2}"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A7E55345-E15C-421B-BAE0-9A6F1B7AE78E}" type="slidenum">
              <a:rPr lang="en-US" smtClean="0">
                <a:solidFill>
                  <a:srgbClr val="000000"/>
                </a:solidFill>
              </a:rPr>
              <a:pPr/>
              <a:t>‹#›</a:t>
            </a:fld>
            <a:endParaRPr lang="en-US">
              <a:solidFill>
                <a:srgbClr val="000000"/>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711EA14-2623-477E-B61B-6442767DD1C8}" type="datetimeFigureOut">
              <a:rPr lang="en-US" smtClean="0"/>
              <a:pPr>
                <a:defRPr/>
              </a:pPr>
              <a:t>3/26/2011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D784253D-67D1-495F-955E-74B0F65E8FC0}"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hyperlink" Target="http://personal-networks.uab.es/" TargetMode="External"/><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hyperlink" Target="https://lists.sourceforge.net/lists/listinfo/egonet-users" TargetMode="External"/><Relationship Id="rId2" Type="http://schemas.openxmlformats.org/officeDocument/2006/relationships/hyperlink" Target="mailto:Egonet-users@lists.sourceforge.ne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1989138"/>
            <a:ext cx="8610600" cy="1439862"/>
          </a:xfrm>
        </p:spPr>
        <p:txBody>
          <a:bodyPr/>
          <a:lstStyle/>
          <a:p>
            <a:r>
              <a:rPr lang="en-US" sz="3600" dirty="0" smtClean="0"/>
              <a:t>Social Network </a:t>
            </a:r>
            <a:r>
              <a:rPr lang="en-US" sz="3600" dirty="0" smtClean="0"/>
              <a:t>Analysis of Personal and Group Networks</a:t>
            </a:r>
            <a:endParaRPr lang="es-ES" sz="3600" dirty="0"/>
          </a:p>
        </p:txBody>
      </p:sp>
      <p:sp>
        <p:nvSpPr>
          <p:cNvPr id="3075" name="Rectangle 3"/>
          <p:cNvSpPr>
            <a:spLocks noGrp="1" noChangeArrowheads="1"/>
          </p:cNvSpPr>
          <p:nvPr>
            <p:ph type="subTitle" idx="1"/>
          </p:nvPr>
        </p:nvSpPr>
        <p:spPr>
          <a:xfrm>
            <a:off x="1331913" y="4581525"/>
            <a:ext cx="6400800" cy="1055688"/>
          </a:xfrm>
        </p:spPr>
        <p:txBody>
          <a:bodyPr/>
          <a:lstStyle/>
          <a:p>
            <a:r>
              <a:rPr lang="en-US" sz="2800" b="1" dirty="0" smtClean="0"/>
              <a:t>Allen Y </a:t>
            </a:r>
            <a:r>
              <a:rPr lang="en-US" sz="2800" b="1" dirty="0" err="1" smtClean="0"/>
              <a:t>Tien</a:t>
            </a:r>
            <a:r>
              <a:rPr lang="en-US" sz="2800" b="1" dirty="0" smtClean="0"/>
              <a:t>, Medical Decision Logic</a:t>
            </a:r>
            <a:endParaRPr lang="en-US" sz="2800" b="1" dirty="0" smtClean="0"/>
          </a:p>
          <a:p>
            <a:r>
              <a:rPr lang="en-US" sz="2800" b="1" dirty="0" smtClean="0"/>
              <a:t>Eric C Jones, Medical Decision Logic</a:t>
            </a:r>
          </a:p>
          <a:p>
            <a:r>
              <a:rPr lang="en-US" sz="2800" b="1" dirty="0" smtClean="0"/>
              <a:t>Christopher McCarty, University of </a:t>
            </a:r>
            <a:r>
              <a:rPr lang="en-US" sz="2800" b="1" dirty="0" err="1" smtClean="0"/>
              <a:t>Floria</a:t>
            </a:r>
            <a:endParaRPr lang="en-US" sz="2800" b="1" dirty="0"/>
          </a:p>
        </p:txBody>
      </p:sp>
    </p:spTree>
  </p:cSld>
  <p:clrMapOvr>
    <a:masterClrMapping/>
  </p:clrMapOvr>
  <p:transition advTm="3094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solidFill>
                  <a:schemeClr val="tx1"/>
                </a:solidFill>
              </a:rPr>
              <a:t>Social influence intervention</a:t>
            </a:r>
          </a:p>
        </p:txBody>
      </p:sp>
      <p:sp>
        <p:nvSpPr>
          <p:cNvPr id="7171" name="Rectangle 3"/>
          <p:cNvSpPr>
            <a:spLocks noGrp="1" noChangeArrowheads="1"/>
          </p:cNvSpPr>
          <p:nvPr>
            <p:ph idx="1"/>
          </p:nvPr>
        </p:nvSpPr>
        <p:spPr/>
        <p:txBody>
          <a:bodyPr/>
          <a:lstStyle/>
          <a:p>
            <a:r>
              <a:rPr lang="en-US"/>
              <a:t>National Cancer Institute funded 15 year, $15 million study</a:t>
            </a:r>
          </a:p>
          <a:p>
            <a:r>
              <a:rPr lang="en-US"/>
              <a:t>40 school districts, 20 experimental, 20 control</a:t>
            </a:r>
          </a:p>
          <a:p>
            <a:r>
              <a:rPr lang="en-US"/>
              <a:t>Schools spanned grades 3 to 12</a:t>
            </a:r>
          </a:p>
          <a:p>
            <a:r>
              <a:rPr lang="en-US"/>
              <a:t>Endpoints were daily smoking at grade 12 and 2 years after high school</a:t>
            </a:r>
          </a:p>
          <a:p>
            <a:r>
              <a:rPr lang="en-US"/>
              <a:t>n = 8,388 students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p:cNvSpPr>
          <p:nvPr>
            <p:ph type="title"/>
          </p:nvPr>
        </p:nvSpPr>
        <p:spPr/>
        <p:txBody>
          <a:bodyPr/>
          <a:lstStyle/>
          <a:p>
            <a:endParaRPr lang="ca-ES" smtClean="0"/>
          </a:p>
        </p:txBody>
      </p:sp>
      <p:sp>
        <p:nvSpPr>
          <p:cNvPr id="495619" name="Rectangle 3"/>
          <p:cNvSpPr>
            <a:spLocks noGrp="1"/>
          </p:cNvSpPr>
          <p:nvPr>
            <p:ph idx="1"/>
          </p:nvPr>
        </p:nvSpPr>
        <p:spPr/>
        <p:txBody>
          <a:bodyPr/>
          <a:lstStyle/>
          <a:p>
            <a:endParaRPr lang="es-ES" smtClean="0"/>
          </a:p>
          <a:p>
            <a:endParaRPr lang="es-ES" smtClean="0"/>
          </a:p>
          <a:p>
            <a:pPr algn="ctr"/>
            <a:r>
              <a:rPr lang="es-ES" smtClean="0"/>
              <a:t>Break!!</a:t>
            </a:r>
            <a:endParaRPr lang="ca-ES"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Title 1"/>
          <p:cNvSpPr>
            <a:spLocks noGrp="1"/>
          </p:cNvSpPr>
          <p:nvPr>
            <p:ph type="title" idx="4294967295"/>
          </p:nvPr>
        </p:nvSpPr>
        <p:spPr>
          <a:xfrm>
            <a:off x="0" y="0"/>
            <a:ext cx="8229600" cy="990600"/>
          </a:xfrm>
        </p:spPr>
        <p:txBody>
          <a:bodyPr/>
          <a:lstStyle/>
          <a:p>
            <a:r>
              <a:rPr lang="en-US" dirty="0" smtClean="0"/>
              <a:t>Analysis in </a:t>
            </a:r>
            <a:r>
              <a:rPr lang="en-US" dirty="0" err="1" smtClean="0"/>
              <a:t>Egonet</a:t>
            </a:r>
            <a:endParaRPr lang="en-US" dirty="0" smtClean="0"/>
          </a:p>
        </p:txBody>
      </p:sp>
      <p:pic>
        <p:nvPicPr>
          <p:cNvPr id="405506" name="Picture 2"/>
          <p:cNvPicPr>
            <a:picLocks noChangeAspect="1" noChangeArrowheads="1"/>
          </p:cNvPicPr>
          <p:nvPr/>
        </p:nvPicPr>
        <p:blipFill>
          <a:blip r:embed="rId3" cstate="print"/>
          <a:srcRect/>
          <a:stretch>
            <a:fillRect/>
          </a:stretch>
        </p:blipFill>
        <p:spPr bwMode="auto">
          <a:xfrm>
            <a:off x="914400" y="914400"/>
            <a:ext cx="7438247"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Title 1"/>
          <p:cNvSpPr>
            <a:spLocks noGrp="1"/>
          </p:cNvSpPr>
          <p:nvPr>
            <p:ph type="title" idx="4294967295"/>
          </p:nvPr>
        </p:nvSpPr>
        <p:spPr>
          <a:xfrm>
            <a:off x="0" y="0"/>
            <a:ext cx="8229600" cy="685800"/>
          </a:xfrm>
        </p:spPr>
        <p:txBody>
          <a:bodyPr/>
          <a:lstStyle/>
          <a:p>
            <a:r>
              <a:rPr lang="en-US" smtClean="0"/>
              <a:t>Two Classmates’ Networks</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Title 1"/>
          <p:cNvSpPr>
            <a:spLocks noGrp="1"/>
          </p:cNvSpPr>
          <p:nvPr>
            <p:ph type="title" idx="4294967295"/>
          </p:nvPr>
        </p:nvSpPr>
        <p:spPr>
          <a:xfrm>
            <a:off x="0" y="0"/>
            <a:ext cx="8229600" cy="990600"/>
          </a:xfrm>
        </p:spPr>
        <p:txBody>
          <a:bodyPr/>
          <a:lstStyle/>
          <a:p>
            <a:r>
              <a:rPr lang="en-US" dirty="0" smtClean="0"/>
              <a:t>Analysis in </a:t>
            </a:r>
            <a:r>
              <a:rPr lang="en-US" dirty="0" err="1" smtClean="0"/>
              <a:t>VisuaLyzer</a:t>
            </a:r>
            <a:endParaRPr lang="en-US" dirty="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3200400"/>
            <a:ext cx="2362200" cy="769441"/>
          </a:xfrm>
          <a:prstGeom prst="rect">
            <a:avLst/>
          </a:prstGeom>
          <a:noFill/>
        </p:spPr>
        <p:txBody>
          <a:bodyPr wrap="square" rtlCol="0">
            <a:spAutoFit/>
          </a:bodyPr>
          <a:lstStyle/>
          <a:p>
            <a:pPr algn="ctr"/>
            <a:r>
              <a:rPr lang="en-US" sz="4400" dirty="0" smtClean="0"/>
              <a:t>Thanks!</a:t>
            </a:r>
            <a:endParaRPr lang="en-US" sz="44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If there is more time</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3521" name="Title 1"/>
          <p:cNvSpPr>
            <a:spLocks noGrp="1"/>
          </p:cNvSpPr>
          <p:nvPr>
            <p:ph type="ctrTitle" idx="4294967295"/>
          </p:nvPr>
        </p:nvSpPr>
        <p:spPr>
          <a:xfrm>
            <a:off x="1371600" y="0"/>
            <a:ext cx="7772400" cy="990600"/>
          </a:xfrm>
        </p:spPr>
        <p:txBody>
          <a:bodyPr/>
          <a:lstStyle/>
          <a:p>
            <a:r>
              <a:rPr lang="en-US" smtClean="0"/>
              <a:t>The Automatching Procedure</a:t>
            </a:r>
          </a:p>
        </p:txBody>
      </p:sp>
      <p:pic>
        <p:nvPicPr>
          <p:cNvPr id="363523" name="Picture 2"/>
          <p:cNvPicPr>
            <a:picLocks noChangeAspect="1" noChangeArrowheads="1"/>
          </p:cNvPicPr>
          <p:nvPr/>
        </p:nvPicPr>
        <p:blipFill>
          <a:blip r:embed="rId3" cstate="print"/>
          <a:srcRect t="2" r="16998" b="20000"/>
          <a:stretch>
            <a:fillRect/>
          </a:stretch>
        </p:blipFill>
        <p:spPr bwMode="auto">
          <a:xfrm>
            <a:off x="0" y="890588"/>
            <a:ext cx="9144000" cy="5967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5569" name="Title 1"/>
          <p:cNvSpPr>
            <a:spLocks noGrp="1"/>
          </p:cNvSpPr>
          <p:nvPr>
            <p:ph type="title" idx="4294967295"/>
          </p:nvPr>
        </p:nvSpPr>
        <p:spPr>
          <a:xfrm>
            <a:off x="0" y="28575"/>
            <a:ext cx="8229600" cy="792163"/>
          </a:xfrm>
        </p:spPr>
        <p:txBody>
          <a:bodyPr/>
          <a:lstStyle/>
          <a:p>
            <a:r>
              <a:rPr lang="en-US" smtClean="0"/>
              <a:t>Overlapping Personal Networks </a:t>
            </a:r>
          </a:p>
        </p:txBody>
      </p:sp>
      <p:pic>
        <p:nvPicPr>
          <p:cNvPr id="365570" name="Picture 3"/>
          <p:cNvPicPr>
            <a:picLocks noGrp="1" noChangeAspect="1" noChangeArrowheads="1"/>
          </p:cNvPicPr>
          <p:nvPr>
            <p:ph idx="4294967295"/>
          </p:nvPr>
        </p:nvPicPr>
        <p:blipFill>
          <a:blip r:embed="rId3" cstate="print"/>
          <a:srcRect l="2" t="2" r="44440" b="25247"/>
          <a:stretch>
            <a:fillRect/>
          </a:stretch>
        </p:blipFill>
        <p:spPr>
          <a:xfrm>
            <a:off x="0" y="762000"/>
            <a:ext cx="9144000" cy="6080125"/>
          </a:xfrm>
        </p:spPr>
      </p:pic>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Title 5"/>
          <p:cNvSpPr>
            <a:spLocks noGrp="1"/>
          </p:cNvSpPr>
          <p:nvPr>
            <p:ph type="ctrTitle"/>
          </p:nvPr>
        </p:nvSpPr>
        <p:spPr/>
        <p:txBody>
          <a:bodyPr/>
          <a:lstStyle/>
          <a:p>
            <a:r>
              <a:rPr lang="en-US" smtClean="0"/>
              <a:t>4. Examples from our work</a:t>
            </a:r>
          </a:p>
        </p:txBody>
      </p:sp>
      <p:sp>
        <p:nvSpPr>
          <p:cNvPr id="7" name="Subtitle 6"/>
          <p:cNvSpPr>
            <a:spLocks noGrp="1"/>
          </p:cNvSpPr>
          <p:nvPr>
            <p:ph type="subTitle" idx="1"/>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Title 1"/>
          <p:cNvSpPr>
            <a:spLocks noGrp="1"/>
          </p:cNvSpPr>
          <p:nvPr>
            <p:ph type="title"/>
          </p:nvPr>
        </p:nvSpPr>
        <p:spPr>
          <a:xfrm>
            <a:off x="457200" y="609600"/>
            <a:ext cx="8229600" cy="1143000"/>
          </a:xfrm>
        </p:spPr>
        <p:txBody>
          <a:bodyPr/>
          <a:lstStyle/>
          <a:p>
            <a:r>
              <a:rPr lang="en-US" sz="3600" dirty="0" smtClean="0"/>
              <a:t>Development of a Social Network Measure of Acculturation and its Application to Immigrant Populations in South Florida and Northeastern </a:t>
            </a:r>
            <a:r>
              <a:rPr lang="en-US" sz="3600" dirty="0" smtClean="0"/>
              <a:t>Spain</a:t>
            </a:r>
            <a:endParaRPr lang="en-US" sz="3600" dirty="0" smtClean="0"/>
          </a:p>
        </p:txBody>
      </p:sp>
      <p:sp>
        <p:nvSpPr>
          <p:cNvPr id="371714" name="Content Placeholder 2"/>
          <p:cNvSpPr>
            <a:spLocks noGrp="1"/>
          </p:cNvSpPr>
          <p:nvPr>
            <p:ph idx="1"/>
          </p:nvPr>
        </p:nvSpPr>
        <p:spPr>
          <a:xfrm>
            <a:off x="457200" y="2514600"/>
            <a:ext cx="8229600" cy="4525963"/>
          </a:xfrm>
        </p:spPr>
        <p:txBody>
          <a:bodyPr/>
          <a:lstStyle/>
          <a:p>
            <a:pPr>
              <a:lnSpc>
                <a:spcPct val="80000"/>
              </a:lnSpc>
            </a:pPr>
            <a:r>
              <a:rPr lang="en-US" smtClean="0"/>
              <a:t>Develop a measure of acculturation based on personal network variables that can be used across geography and language  </a:t>
            </a:r>
          </a:p>
          <a:p>
            <a:pPr>
              <a:lnSpc>
                <a:spcPct val="80000"/>
              </a:lnSpc>
            </a:pPr>
            <a:endParaRPr lang="en-US" smtClean="0"/>
          </a:p>
          <a:p>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solidFill>
                  <a:schemeClr val="tx1"/>
                </a:solidFill>
              </a:rPr>
              <a:t>Intervention</a:t>
            </a:r>
          </a:p>
        </p:txBody>
      </p:sp>
      <p:sp>
        <p:nvSpPr>
          <p:cNvPr id="23555" name="Rectangle 3"/>
          <p:cNvSpPr>
            <a:spLocks noGrp="1" noChangeArrowheads="1"/>
          </p:cNvSpPr>
          <p:nvPr>
            <p:ph idx="1"/>
          </p:nvPr>
        </p:nvSpPr>
        <p:spPr/>
        <p:txBody>
          <a:bodyPr/>
          <a:lstStyle/>
          <a:p>
            <a:r>
              <a:rPr lang="en-US"/>
              <a:t>Skills for identifying social influences</a:t>
            </a:r>
          </a:p>
          <a:p>
            <a:r>
              <a:rPr lang="en-US"/>
              <a:t>Skills for resisting social influences</a:t>
            </a:r>
          </a:p>
          <a:p>
            <a:r>
              <a:rPr lang="en-US"/>
              <a:t>Information for correcting erroneous perceptions</a:t>
            </a:r>
          </a:p>
          <a:p>
            <a:r>
              <a:rPr lang="en-US"/>
              <a:t>Motivation to want to be smoke free</a:t>
            </a:r>
          </a:p>
          <a:p>
            <a:r>
              <a:rPr lang="en-US"/>
              <a:t>Promoting self confidence</a:t>
            </a:r>
          </a:p>
          <a:p>
            <a:r>
              <a:rPr lang="en-US"/>
              <a:t>Enlisting family support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Rectangle 2"/>
          <p:cNvSpPr>
            <a:spLocks noGrp="1" noChangeArrowheads="1"/>
          </p:cNvSpPr>
          <p:nvPr>
            <p:ph type="title"/>
          </p:nvPr>
        </p:nvSpPr>
        <p:spPr>
          <a:xfrm>
            <a:off x="0" y="274638"/>
            <a:ext cx="9144000" cy="1143000"/>
          </a:xfrm>
        </p:spPr>
        <p:txBody>
          <a:bodyPr/>
          <a:lstStyle/>
          <a:p>
            <a:r>
              <a:rPr lang="en-US" sz="3600" smtClean="0"/>
              <a:t>Visualization of the networks of two sisters</a:t>
            </a:r>
            <a:r>
              <a:rPr lang="en-US" sz="3200" smtClean="0"/>
              <a:t> </a:t>
            </a:r>
            <a:br>
              <a:rPr lang="en-US" sz="3200" smtClean="0"/>
            </a:br>
            <a:r>
              <a:rPr lang="en-US" sz="2800" smtClean="0"/>
              <a:t>Label = Country of origin, Size = Closeness, Color = Skin color, Shape = Smoking Status</a:t>
            </a:r>
          </a:p>
        </p:txBody>
      </p:sp>
      <p:pic>
        <p:nvPicPr>
          <p:cNvPr id="373762" name="Picture 3" descr="Eva Label where from and size with closeness and color race and shape smoking"/>
          <p:cNvPicPr>
            <a:picLocks noGrp="1" noChangeAspect="1" noChangeArrowheads="1"/>
          </p:cNvPicPr>
          <p:nvPr>
            <p:ph sz="half" idx="1"/>
          </p:nvPr>
        </p:nvPicPr>
        <p:blipFill>
          <a:blip r:embed="rId3" cstate="print"/>
          <a:srcRect/>
          <a:stretch>
            <a:fillRect/>
          </a:stretch>
        </p:blipFill>
        <p:spPr>
          <a:xfrm>
            <a:off x="152400" y="1524000"/>
            <a:ext cx="4343400" cy="2727325"/>
          </a:xfrm>
        </p:spPr>
      </p:pic>
      <p:pic>
        <p:nvPicPr>
          <p:cNvPr id="373764" name="Picture 5" descr="Fatou plain graph labeled where from and size by closeness and color by race and shape by smoking status"/>
          <p:cNvPicPr>
            <a:picLocks noGrp="1" noChangeAspect="1" noChangeArrowheads="1"/>
          </p:cNvPicPr>
          <p:nvPr>
            <p:ph sz="half" idx="2"/>
          </p:nvPr>
        </p:nvPicPr>
        <p:blipFill>
          <a:blip r:embed="rId4" cstate="print"/>
          <a:srcRect/>
          <a:stretch>
            <a:fillRect/>
          </a:stretch>
        </p:blipFill>
        <p:spPr>
          <a:xfrm>
            <a:off x="4648200" y="1524000"/>
            <a:ext cx="4267200" cy="2714625"/>
          </a:xfrm>
        </p:spPr>
      </p:pic>
      <p:sp>
        <p:nvSpPr>
          <p:cNvPr id="373763" name="Text Box 4"/>
          <p:cNvSpPr txBox="1">
            <a:spLocks noChangeArrowheads="1"/>
          </p:cNvSpPr>
          <p:nvPr/>
        </p:nvSpPr>
        <p:spPr bwMode="auto">
          <a:xfrm>
            <a:off x="533400" y="4495800"/>
            <a:ext cx="3810000" cy="2112963"/>
          </a:xfrm>
          <a:prstGeom prst="rect">
            <a:avLst/>
          </a:prstGeom>
          <a:noFill/>
          <a:ln w="9525">
            <a:noFill/>
            <a:miter lim="800000"/>
            <a:headEnd/>
            <a:tailEnd/>
          </a:ln>
        </p:spPr>
        <p:txBody>
          <a:bodyPr>
            <a:spAutoFit/>
          </a:bodyPr>
          <a:lstStyle/>
          <a:p>
            <a:pPr marL="119063" indent="-119063">
              <a:spcBef>
                <a:spcPct val="50000"/>
              </a:spcBef>
              <a:buFontTx/>
              <a:buChar char="•"/>
            </a:pPr>
            <a:r>
              <a:rPr lang="en-US" sz="1400"/>
              <a:t>Mercedes is a 19-year-old second generation Gambian woman in Barcelona</a:t>
            </a:r>
          </a:p>
          <a:p>
            <a:pPr marL="119063" indent="-119063">
              <a:spcBef>
                <a:spcPct val="50000"/>
              </a:spcBef>
              <a:buFontTx/>
              <a:buChar char="•"/>
            </a:pPr>
            <a:r>
              <a:rPr lang="en-US" sz="1400"/>
              <a:t>She is Muslim and lives with her parents and 8 brothers and sisters</a:t>
            </a:r>
          </a:p>
          <a:p>
            <a:pPr marL="119063" indent="-119063">
              <a:spcBef>
                <a:spcPct val="50000"/>
              </a:spcBef>
              <a:buFontTx/>
              <a:buChar char="•"/>
            </a:pPr>
            <a:r>
              <a:rPr lang="en-US" sz="1400" b="1"/>
              <a:t>She goes to school, works and stays home caring for her siblings.  She does not smoke or drink.</a:t>
            </a:r>
          </a:p>
          <a:p>
            <a:pPr marL="119063" indent="-119063">
              <a:spcBef>
                <a:spcPct val="50000"/>
              </a:spcBef>
            </a:pPr>
            <a:endParaRPr lang="en-US" sz="1400"/>
          </a:p>
        </p:txBody>
      </p:sp>
      <p:sp>
        <p:nvSpPr>
          <p:cNvPr id="373765" name="Text Box 6"/>
          <p:cNvSpPr txBox="1">
            <a:spLocks noChangeArrowheads="1"/>
          </p:cNvSpPr>
          <p:nvPr/>
        </p:nvSpPr>
        <p:spPr bwMode="auto">
          <a:xfrm>
            <a:off x="4800600" y="4495800"/>
            <a:ext cx="3810000" cy="2112963"/>
          </a:xfrm>
          <a:prstGeom prst="rect">
            <a:avLst/>
          </a:prstGeom>
          <a:noFill/>
          <a:ln w="9525">
            <a:noFill/>
            <a:miter lim="800000"/>
            <a:headEnd/>
            <a:tailEnd/>
          </a:ln>
        </p:spPr>
        <p:txBody>
          <a:bodyPr>
            <a:spAutoFit/>
          </a:bodyPr>
          <a:lstStyle/>
          <a:p>
            <a:pPr marL="119063" indent="-119063">
              <a:spcBef>
                <a:spcPct val="50000"/>
              </a:spcBef>
              <a:buFontTx/>
              <a:buChar char="•"/>
            </a:pPr>
            <a:r>
              <a:rPr lang="en-US" sz="1400"/>
              <a:t>Laura is a 22-year-old second generation Gambian woman in Barcelona</a:t>
            </a:r>
          </a:p>
          <a:p>
            <a:pPr marL="119063" indent="-119063">
              <a:spcBef>
                <a:spcPct val="50000"/>
              </a:spcBef>
              <a:buFontTx/>
              <a:buChar char="•"/>
            </a:pPr>
            <a:r>
              <a:rPr lang="en-US" sz="1400"/>
              <a:t>She is Muslim and lives with her parents and 8 brothers and sisters</a:t>
            </a:r>
          </a:p>
          <a:p>
            <a:pPr marL="119063" indent="-119063">
              <a:spcBef>
                <a:spcPct val="50000"/>
              </a:spcBef>
              <a:buFontTx/>
              <a:buChar char="•"/>
            </a:pPr>
            <a:r>
              <a:rPr lang="en-US" sz="1400" b="1"/>
              <a:t>She works, but does not like to stay home.  She smokes and drinks and goes to parties on weekends.</a:t>
            </a:r>
          </a:p>
          <a:p>
            <a:pPr marL="119063" indent="-119063">
              <a:spcBef>
                <a:spcPct val="50000"/>
              </a:spcBef>
            </a:pPr>
            <a:endParaRPr lang="en-US" sz="1400"/>
          </a:p>
        </p:txBody>
      </p:sp>
    </p:spTree>
  </p:cSld>
  <p:clrMapOvr>
    <a:masterClrMapping/>
  </p:clrMapOvr>
  <p:transition advTm="124108"/>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9" name="Group 3"/>
          <p:cNvGraphicFramePr>
            <a:graphicFrameLocks noGrp="1"/>
          </p:cNvGraphicFramePr>
          <p:nvPr/>
        </p:nvGraphicFramePr>
        <p:xfrm>
          <a:off x="0" y="1219200"/>
          <a:ext cx="9143998" cy="4191000"/>
        </p:xfrm>
        <a:graphic>
          <a:graphicData uri="http://schemas.openxmlformats.org/drawingml/2006/table">
            <a:tbl>
              <a:tblPr/>
              <a:tblGrid>
                <a:gridCol w="3276223"/>
                <a:gridCol w="1352360"/>
                <a:gridCol w="1354247"/>
                <a:gridCol w="1354247"/>
                <a:gridCol w="303669"/>
                <a:gridCol w="1503252"/>
              </a:tblGrid>
              <a:tr h="10893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kumimoji="0" lang="en-US"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Ethnic- exclusive</a:t>
                      </a:r>
                      <a:endParaRPr kumimoji="0" lang="en-U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Ethnic-plural or transna-tional</a:t>
                      </a:r>
                      <a:endParaRPr kumimoji="0" lang="en-U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Generic</a:t>
                      </a:r>
                      <a:endParaRPr kumimoji="0" lang="en-U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1" u="none" strike="noStrike" cap="none" normalizeH="0" baseline="0" smtClean="0">
                          <a:ln>
                            <a:noFill/>
                          </a:ln>
                          <a:solidFill>
                            <a:srgbClr val="000000"/>
                          </a:solidFill>
                          <a:effectLst/>
                          <a:latin typeface="Times New Roman" pitchFamily="18" charset="0"/>
                          <a:cs typeface="Times New Roman" pitchFamily="18" charset="0"/>
                        </a:rPr>
                        <a:t>F</a:t>
                      </a:r>
                      <a:endParaRPr kumimoji="0" lang="en-U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01672">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  Percentage of French/Wolof</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  Percentage of migrants</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1" u="none" strike="noStrike" cap="none" normalizeH="0" baseline="0" smtClean="0">
                          <a:ln>
                            <a:noFill/>
                          </a:ln>
                          <a:solidFill>
                            <a:srgbClr val="000000"/>
                          </a:solidFill>
                          <a:effectLst/>
                          <a:latin typeface="Times New Roman" pitchFamily="18" charset="0"/>
                          <a:cs typeface="Times New Roman" pitchFamily="18" charset="0"/>
                        </a:rPr>
                        <a:t>  N</a:t>
                      </a: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 cohesive subgroups </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  Homogeneity of subgroups</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  Density</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  Betweenness centralization</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  Average freq. of contact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  Average closeness</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  Percentage of family</a:t>
                      </a:r>
                      <a:endParaRPr kumimoji="0" lang="en-U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13.2</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29.6</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  1.6</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60.9</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41.2</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16.2</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  4.0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  2.1</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36.3</a:t>
                      </a:r>
                      <a:endParaRPr kumimoji="0" lang="en-U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25.2</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31.9</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  2.2</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63.5</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28.9</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20.6</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  4.3</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  2.1</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30.4</a:t>
                      </a:r>
                      <a:endParaRPr kumimoji="0" lang="en-U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26.2</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36.3</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  2.1</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56.3</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30.6</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18.8</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  4.0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  2.1</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35.2</a:t>
                      </a:r>
                      <a:endParaRPr kumimoji="0" lang="en-U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12.3**</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       2.1</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  5.2**</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       1.7</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  9.5**</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3.2*</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       1.8</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       0.9</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3.1*</a:t>
                      </a:r>
                      <a:endParaRPr kumimoji="0" lang="en-US" sz="18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75833" name="Rectangle 27"/>
          <p:cNvSpPr>
            <a:spLocks noChangeArrowheads="1"/>
          </p:cNvSpPr>
          <p:nvPr/>
        </p:nvSpPr>
        <p:spPr bwMode="auto">
          <a:xfrm>
            <a:off x="609600" y="4648200"/>
            <a:ext cx="1465263" cy="274638"/>
          </a:xfrm>
          <a:prstGeom prst="rect">
            <a:avLst/>
          </a:prstGeom>
          <a:noFill/>
          <a:ln w="9525">
            <a:noFill/>
            <a:miter lim="800000"/>
            <a:headEnd/>
            <a:tailEnd/>
          </a:ln>
        </p:spPr>
        <p:txBody>
          <a:bodyPr wrap="none" anchor="ctr">
            <a:spAutoFit/>
          </a:bodyPr>
          <a:lstStyle/>
          <a:p>
            <a:pPr algn="jus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solidFill>
                  <a:srgbClr val="000000"/>
                </a:solidFill>
                <a:latin typeface="Times New Roman" pitchFamily="18" charset="0"/>
                <a:cs typeface="Times New Roman" pitchFamily="18" charset="0"/>
              </a:rPr>
              <a:t>* </a:t>
            </a:r>
            <a:r>
              <a:rPr lang="en-US" sz="1200" i="1">
                <a:solidFill>
                  <a:srgbClr val="000000"/>
                </a:solidFill>
                <a:latin typeface="Times New Roman" pitchFamily="18" charset="0"/>
                <a:cs typeface="Times New Roman" pitchFamily="18" charset="0"/>
              </a:rPr>
              <a:t>p</a:t>
            </a:r>
            <a:r>
              <a:rPr lang="en-US" sz="1200">
                <a:solidFill>
                  <a:srgbClr val="000000"/>
                </a:solidFill>
                <a:latin typeface="Times New Roman" pitchFamily="18" charset="0"/>
                <a:cs typeface="Times New Roman" pitchFamily="18" charset="0"/>
              </a:rPr>
              <a:t> &lt; .05; ** </a:t>
            </a:r>
            <a:r>
              <a:rPr lang="en-US" sz="1200" i="1">
                <a:solidFill>
                  <a:srgbClr val="000000"/>
                </a:solidFill>
                <a:latin typeface="Times New Roman" pitchFamily="18" charset="0"/>
                <a:cs typeface="Times New Roman" pitchFamily="18" charset="0"/>
              </a:rPr>
              <a:t>p</a:t>
            </a:r>
            <a:r>
              <a:rPr lang="en-US" sz="1200">
                <a:solidFill>
                  <a:srgbClr val="000000"/>
                </a:solidFill>
                <a:latin typeface="Times New Roman" pitchFamily="18" charset="0"/>
                <a:cs typeface="Times New Roman" pitchFamily="18" charset="0"/>
              </a:rPr>
              <a:t> &lt; .01.</a:t>
            </a:r>
            <a:endParaRPr lang="en-US"/>
          </a:p>
        </p:txBody>
      </p:sp>
      <p:sp>
        <p:nvSpPr>
          <p:cNvPr id="375834" name="Rectangle 28"/>
          <p:cNvSpPr>
            <a:spLocks noChangeArrowheads="1"/>
          </p:cNvSpPr>
          <p:nvPr/>
        </p:nvSpPr>
        <p:spPr bwMode="auto">
          <a:xfrm>
            <a:off x="533400" y="381000"/>
            <a:ext cx="7467600" cy="641350"/>
          </a:xfrm>
          <a:prstGeom prst="rect">
            <a:avLst/>
          </a:prstGeom>
          <a:noFill/>
          <a:ln w="9525">
            <a:noFill/>
            <a:miter lim="800000"/>
            <a:headEnd/>
            <a:tailEnd/>
          </a:ln>
        </p:spPr>
        <p:txBody>
          <a:bodyPr anchor="ctr">
            <a:spAutoFit/>
          </a:bodyPr>
          <a:lstStyle/>
          <a:p>
            <a:pPr algn="jus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a:t>Table 1. Unstandardized means of personal network characteristics per identification (</a:t>
            </a:r>
            <a:r>
              <a:rPr lang="en-US" i="1"/>
              <a:t>N</a:t>
            </a:r>
            <a:r>
              <a:rPr lang="en-US"/>
              <a:t> = 271).</a:t>
            </a:r>
          </a:p>
        </p:txBody>
      </p:sp>
    </p:spTree>
  </p:cSld>
  <p:clrMapOvr>
    <a:masterClrMapping/>
  </p:clrMapOvr>
  <p:transition advTm="18857"/>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2"/>
          <p:cNvSpPr>
            <a:spLocks noGrp="1" noChangeArrowheads="1"/>
          </p:cNvSpPr>
          <p:nvPr>
            <p:ph type="title"/>
          </p:nvPr>
        </p:nvSpPr>
        <p:spPr/>
        <p:txBody>
          <a:bodyPr/>
          <a:lstStyle/>
          <a:p>
            <a:r>
              <a:rPr lang="en-US" sz="4000" smtClean="0"/>
              <a:t>Social and Cultural Context of Racial Inequalities in Health</a:t>
            </a:r>
          </a:p>
        </p:txBody>
      </p:sp>
      <p:sp>
        <p:nvSpPr>
          <p:cNvPr id="377858" name="Rectangle 3"/>
          <p:cNvSpPr>
            <a:spLocks noGrp="1" noChangeArrowheads="1"/>
          </p:cNvSpPr>
          <p:nvPr>
            <p:ph idx="1"/>
          </p:nvPr>
        </p:nvSpPr>
        <p:spPr/>
        <p:txBody>
          <a:bodyPr/>
          <a:lstStyle/>
          <a:p>
            <a:pPr>
              <a:lnSpc>
                <a:spcPct val="80000"/>
              </a:lnSpc>
            </a:pPr>
            <a:endParaRPr lang="en-US" sz="2800" smtClean="0"/>
          </a:p>
          <a:p>
            <a:pPr>
              <a:lnSpc>
                <a:spcPct val="80000"/>
              </a:lnSpc>
            </a:pPr>
            <a:r>
              <a:rPr lang="en-US" sz="2800" smtClean="0"/>
              <a:t>Observation: Rates of hypertension are much higher among African Americans than other racial groups</a:t>
            </a:r>
          </a:p>
          <a:p>
            <a:pPr>
              <a:lnSpc>
                <a:spcPct val="80000"/>
              </a:lnSpc>
            </a:pPr>
            <a:endParaRPr lang="en-US" sz="2800" smtClean="0"/>
          </a:p>
          <a:p>
            <a:pPr>
              <a:lnSpc>
                <a:spcPct val="80000"/>
              </a:lnSpc>
            </a:pPr>
            <a:r>
              <a:rPr lang="en-US" sz="2800" smtClean="0"/>
              <a:t>Hypothesis: Hypertension is a function of stress which is caused in part by the compositional and structural properties of the personal networks of African Americans</a:t>
            </a:r>
          </a:p>
          <a:p>
            <a:pPr>
              <a:lnSpc>
                <a:spcPct val="80000"/>
              </a:lnSpc>
            </a:pPr>
            <a:endParaRPr lang="en-US" sz="2800" smtClean="0"/>
          </a:p>
          <a:p>
            <a:pPr>
              <a:lnSpc>
                <a:spcPct val="80000"/>
              </a:lnSpc>
              <a:buFontTx/>
              <a:buNone/>
            </a:pPr>
            <a:endParaRPr lang="en-US" sz="2800" smtClean="0"/>
          </a:p>
          <a:p>
            <a:pPr>
              <a:lnSpc>
                <a:spcPct val="80000"/>
              </a:lnSpc>
              <a:buFontTx/>
              <a:buNone/>
            </a:pPr>
            <a:endParaRPr lang="en-US" sz="2800" smtClean="0"/>
          </a:p>
        </p:txBody>
      </p:sp>
    </p:spTree>
  </p:cSld>
  <p:clrMapOvr>
    <a:masterClrMapping/>
  </p:clrMapOvr>
  <p:transition advTm="34559"/>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2"/>
          <p:cNvSpPr>
            <a:spLocks noGrp="1" noChangeArrowheads="1"/>
          </p:cNvSpPr>
          <p:nvPr>
            <p:ph type="title"/>
          </p:nvPr>
        </p:nvSpPr>
        <p:spPr>
          <a:xfrm>
            <a:off x="457200" y="533400"/>
            <a:ext cx="8229600" cy="1143000"/>
          </a:xfrm>
        </p:spPr>
        <p:txBody>
          <a:bodyPr/>
          <a:lstStyle/>
          <a:p>
            <a:r>
              <a:rPr lang="en-US" sz="2800" smtClean="0"/>
              <a:t>62-year-old African American female with PhD, Income &gt; $100,000, Skin Color=Dark Brown</a:t>
            </a:r>
            <a:r>
              <a:rPr lang="en-US" sz="4000" smtClean="0"/>
              <a:t> </a:t>
            </a:r>
          </a:p>
        </p:txBody>
      </p:sp>
      <p:pic>
        <p:nvPicPr>
          <p:cNvPr id="379906" name="Picture 4" descr="ssidm15sizestresscolorskin"/>
          <p:cNvPicPr>
            <a:picLocks noChangeAspect="1" noChangeArrowheads="1"/>
          </p:cNvPicPr>
          <p:nvPr/>
        </p:nvPicPr>
        <p:blipFill>
          <a:blip r:embed="rId3" cstate="print"/>
          <a:srcRect/>
          <a:stretch>
            <a:fillRect/>
          </a:stretch>
        </p:blipFill>
        <p:spPr bwMode="auto">
          <a:xfrm>
            <a:off x="1371600" y="1828800"/>
            <a:ext cx="6229350" cy="502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Title 3"/>
          <p:cNvSpPr>
            <a:spLocks noGrp="1"/>
          </p:cNvSpPr>
          <p:nvPr>
            <p:ph type="title"/>
          </p:nvPr>
        </p:nvSpPr>
        <p:spPr/>
        <p:txBody>
          <a:bodyPr/>
          <a:lstStyle/>
          <a:p>
            <a:r>
              <a:rPr lang="en-US" smtClean="0"/>
              <a:t>Egocentric author networks</a:t>
            </a:r>
          </a:p>
        </p:txBody>
      </p:sp>
      <p:sp>
        <p:nvSpPr>
          <p:cNvPr id="381954" name="Content Placeholder 5"/>
          <p:cNvSpPr>
            <a:spLocks noGrp="1"/>
          </p:cNvSpPr>
          <p:nvPr>
            <p:ph idx="1"/>
          </p:nvPr>
        </p:nvSpPr>
        <p:spPr/>
        <p:txBody>
          <a:bodyPr/>
          <a:lstStyle/>
          <a:p>
            <a:r>
              <a:rPr lang="en-US" smtClean="0"/>
              <a:t>How does composition and structure of the egocentric co-author network affect scientific impact (the h-index)?</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Title 1"/>
          <p:cNvSpPr>
            <a:spLocks noGrp="1"/>
          </p:cNvSpPr>
          <p:nvPr>
            <p:ph type="title"/>
          </p:nvPr>
        </p:nvSpPr>
        <p:spPr/>
        <p:txBody>
          <a:bodyPr/>
          <a:lstStyle/>
          <a:p>
            <a:r>
              <a:rPr lang="en-US" sz="3200" smtClean="0"/>
              <a:t>Example 1: Low H, Low co-authors</a:t>
            </a:r>
          </a:p>
        </p:txBody>
      </p:sp>
      <p:sp>
        <p:nvSpPr>
          <p:cNvPr id="384002" name="Text Placeholder 4"/>
          <p:cNvSpPr>
            <a:spLocks noGrp="1"/>
          </p:cNvSpPr>
          <p:nvPr>
            <p:ph sz="half" idx="1"/>
          </p:nvPr>
        </p:nvSpPr>
        <p:spPr/>
        <p:txBody>
          <a:bodyPr/>
          <a:lstStyle/>
          <a:p>
            <a:pPr>
              <a:buFontTx/>
              <a:buNone/>
            </a:pPr>
            <a:endParaRPr lang="en-US" smtClean="0"/>
          </a:p>
          <a:p>
            <a:endParaRPr lang="en-US" smtClean="0"/>
          </a:p>
          <a:p>
            <a:endParaRPr lang="en-US" smtClean="0"/>
          </a:p>
        </p:txBody>
      </p:sp>
      <p:graphicFrame>
        <p:nvGraphicFramePr>
          <p:cNvPr id="11" name="Content Placeholder 10"/>
          <p:cNvGraphicFramePr>
            <a:graphicFrameLocks noGrp="1"/>
          </p:cNvGraphicFramePr>
          <p:nvPr>
            <p:ph sz="half" idx="2"/>
          </p:nvPr>
        </p:nvGraphicFramePr>
        <p:xfrm>
          <a:off x="533400" y="1600200"/>
          <a:ext cx="4038600" cy="3942080"/>
        </p:xfrm>
        <a:graphic>
          <a:graphicData uri="http://schemas.openxmlformats.org/drawingml/2006/table">
            <a:tbl>
              <a:tblPr firstRow="1" bandRow="1">
                <a:tableStyleId>{5C22544A-7EE6-4342-B048-85BDC9FD1C3A}</a:tableStyleId>
              </a:tblPr>
              <a:tblGrid>
                <a:gridCol w="2019300"/>
                <a:gridCol w="2019300"/>
              </a:tblGrid>
              <a:tr h="370840">
                <a:tc>
                  <a:txBody>
                    <a:bodyPr/>
                    <a:lstStyle/>
                    <a:p>
                      <a:r>
                        <a:rPr lang="en-US" dirty="0" smtClean="0"/>
                        <a:t>H-index</a:t>
                      </a:r>
                      <a:endParaRPr lang="en-US" dirty="0"/>
                    </a:p>
                  </a:txBody>
                  <a:tcPr>
                    <a:solidFill>
                      <a:schemeClr val="tx1"/>
                    </a:solidFill>
                  </a:tcPr>
                </a:tc>
                <a:tc>
                  <a:txBody>
                    <a:bodyPr/>
                    <a:lstStyle/>
                    <a:p>
                      <a:r>
                        <a:rPr lang="en-US" dirty="0" smtClean="0"/>
                        <a:t>1</a:t>
                      </a:r>
                      <a:endParaRPr lang="en-US" dirty="0"/>
                    </a:p>
                  </a:txBody>
                  <a:tcPr>
                    <a:solidFill>
                      <a:schemeClr val="tx1"/>
                    </a:solidFill>
                  </a:tcPr>
                </a:tc>
              </a:tr>
              <a:tr h="370840">
                <a:tc>
                  <a:txBody>
                    <a:bodyPr/>
                    <a:lstStyle/>
                    <a:p>
                      <a:r>
                        <a:rPr lang="en-US" dirty="0" smtClean="0"/>
                        <a:t># co-authors</a:t>
                      </a:r>
                      <a:endParaRPr lang="en-US" dirty="0"/>
                    </a:p>
                  </a:txBody>
                  <a:tcPr/>
                </a:tc>
                <a:tc>
                  <a:txBody>
                    <a:bodyPr/>
                    <a:lstStyle/>
                    <a:p>
                      <a:r>
                        <a:rPr lang="en-US" dirty="0" smtClean="0"/>
                        <a:t>2</a:t>
                      </a:r>
                      <a:endParaRPr lang="en-US" dirty="0"/>
                    </a:p>
                  </a:txBody>
                  <a:tcPr/>
                </a:tc>
              </a:tr>
              <a:tr h="370840">
                <a:tc>
                  <a:txBody>
                    <a:bodyPr/>
                    <a:lstStyle/>
                    <a:p>
                      <a:r>
                        <a:rPr lang="en-US" dirty="0" smtClean="0"/>
                        <a:t>Affiliation</a:t>
                      </a:r>
                      <a:endParaRPr lang="en-US" dirty="0"/>
                    </a:p>
                  </a:txBody>
                  <a:tcPr/>
                </a:tc>
                <a:tc>
                  <a:txBody>
                    <a:bodyPr/>
                    <a:lstStyle/>
                    <a:p>
                      <a:r>
                        <a:rPr lang="it-IT" dirty="0" smtClean="0"/>
                        <a:t>Univ Milan, Dipartimento Sci Terra, I-20134 Milan, Italy</a:t>
                      </a:r>
                    </a:p>
                  </a:txBody>
                  <a:tcPr/>
                </a:tc>
              </a:tr>
              <a:tr h="370840">
                <a:tc>
                  <a:txBody>
                    <a:bodyPr/>
                    <a:lstStyle/>
                    <a:p>
                      <a:r>
                        <a:rPr lang="en-US" dirty="0" smtClean="0"/>
                        <a:t>Sampled</a:t>
                      </a:r>
                      <a:r>
                        <a:rPr lang="en-US" baseline="0" dirty="0" smtClean="0"/>
                        <a:t> article</a:t>
                      </a:r>
                      <a:endParaRPr lang="en-US" dirty="0"/>
                    </a:p>
                  </a:txBody>
                  <a:tcPr/>
                </a:tc>
                <a:tc>
                  <a:txBody>
                    <a:bodyPr/>
                    <a:lstStyle/>
                    <a:p>
                      <a:r>
                        <a:rPr lang="en-US" dirty="0" smtClean="0"/>
                        <a:t>Late Paleozoic and Triassic bryozoans from the Tethys Himalaya (N India, Nepal and S Tibet)</a:t>
                      </a:r>
                    </a:p>
                    <a:p>
                      <a:endParaRPr lang="en-US" dirty="0"/>
                    </a:p>
                  </a:txBody>
                  <a:tcPr/>
                </a:tc>
              </a:tr>
            </a:tbl>
          </a:graphicData>
        </a:graphic>
      </p:graphicFrame>
      <p:pic>
        <p:nvPicPr>
          <p:cNvPr id="384020" name="Picture 15" descr="Sakagami.bmp"/>
          <p:cNvPicPr>
            <a:picLocks noChangeAspect="1"/>
          </p:cNvPicPr>
          <p:nvPr/>
        </p:nvPicPr>
        <p:blipFill>
          <a:blip r:embed="rId3" cstate="print"/>
          <a:srcRect/>
          <a:stretch>
            <a:fillRect/>
          </a:stretch>
        </p:blipFill>
        <p:spPr bwMode="auto">
          <a:xfrm>
            <a:off x="4799013" y="2057400"/>
            <a:ext cx="4237037"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Title 1"/>
          <p:cNvSpPr>
            <a:spLocks noGrp="1"/>
          </p:cNvSpPr>
          <p:nvPr>
            <p:ph type="title"/>
          </p:nvPr>
        </p:nvSpPr>
        <p:spPr/>
        <p:txBody>
          <a:bodyPr/>
          <a:lstStyle/>
          <a:p>
            <a:r>
              <a:rPr lang="en-US" sz="3200" smtClean="0"/>
              <a:t>Example 2: Low H, High co-authors</a:t>
            </a:r>
          </a:p>
        </p:txBody>
      </p:sp>
      <p:sp>
        <p:nvSpPr>
          <p:cNvPr id="386050" name="Text Placeholder 4"/>
          <p:cNvSpPr>
            <a:spLocks noGrp="1"/>
          </p:cNvSpPr>
          <p:nvPr>
            <p:ph sz="half" idx="1"/>
          </p:nvPr>
        </p:nvSpPr>
        <p:spPr/>
        <p:txBody>
          <a:bodyPr/>
          <a:lstStyle/>
          <a:p>
            <a:pPr>
              <a:buFontTx/>
              <a:buNone/>
            </a:pPr>
            <a:endParaRPr lang="en-US" smtClean="0"/>
          </a:p>
          <a:p>
            <a:endParaRPr lang="en-US" smtClean="0"/>
          </a:p>
          <a:p>
            <a:endParaRPr lang="en-US" smtClean="0"/>
          </a:p>
        </p:txBody>
      </p:sp>
      <p:graphicFrame>
        <p:nvGraphicFramePr>
          <p:cNvPr id="11" name="Content Placeholder 10"/>
          <p:cNvGraphicFramePr>
            <a:graphicFrameLocks noGrp="1"/>
          </p:cNvGraphicFramePr>
          <p:nvPr>
            <p:ph sz="half" idx="2"/>
          </p:nvPr>
        </p:nvGraphicFramePr>
        <p:xfrm>
          <a:off x="533400" y="1600200"/>
          <a:ext cx="4038600" cy="4683125"/>
        </p:xfrm>
        <a:graphic>
          <a:graphicData uri="http://schemas.openxmlformats.org/drawingml/2006/table">
            <a:tbl>
              <a:tblPr firstRow="1" bandRow="1">
                <a:tableStyleId>{5C22544A-7EE6-4342-B048-85BDC9FD1C3A}</a:tableStyleId>
              </a:tblPr>
              <a:tblGrid>
                <a:gridCol w="2019300"/>
                <a:gridCol w="2019300"/>
              </a:tblGrid>
              <a:tr h="370840">
                <a:tc>
                  <a:txBody>
                    <a:bodyPr/>
                    <a:lstStyle/>
                    <a:p>
                      <a:r>
                        <a:rPr lang="en-US" dirty="0" smtClean="0"/>
                        <a:t>H-index</a:t>
                      </a:r>
                      <a:endParaRPr lang="en-US" dirty="0"/>
                    </a:p>
                  </a:txBody>
                  <a:tcPr>
                    <a:solidFill>
                      <a:schemeClr val="tx1"/>
                    </a:solidFill>
                  </a:tcPr>
                </a:tc>
                <a:tc>
                  <a:txBody>
                    <a:bodyPr/>
                    <a:lstStyle/>
                    <a:p>
                      <a:r>
                        <a:rPr lang="en-US" dirty="0" smtClean="0"/>
                        <a:t>1</a:t>
                      </a:r>
                      <a:endParaRPr lang="en-US" dirty="0"/>
                    </a:p>
                  </a:txBody>
                  <a:tcPr>
                    <a:solidFill>
                      <a:schemeClr val="tx1"/>
                    </a:solidFill>
                  </a:tcPr>
                </a:tc>
              </a:tr>
              <a:tr h="370840">
                <a:tc>
                  <a:txBody>
                    <a:bodyPr/>
                    <a:lstStyle/>
                    <a:p>
                      <a:r>
                        <a:rPr lang="en-US" dirty="0" smtClean="0"/>
                        <a:t># co-authors</a:t>
                      </a:r>
                      <a:endParaRPr lang="en-US" dirty="0"/>
                    </a:p>
                  </a:txBody>
                  <a:tcPr/>
                </a:tc>
                <a:tc>
                  <a:txBody>
                    <a:bodyPr/>
                    <a:lstStyle/>
                    <a:p>
                      <a:r>
                        <a:rPr lang="en-US" dirty="0" smtClean="0"/>
                        <a:t>12</a:t>
                      </a:r>
                      <a:endParaRPr lang="en-US" dirty="0"/>
                    </a:p>
                  </a:txBody>
                  <a:tcPr/>
                </a:tc>
              </a:tr>
              <a:tr h="370840">
                <a:tc>
                  <a:txBody>
                    <a:bodyPr/>
                    <a:lstStyle/>
                    <a:p>
                      <a:r>
                        <a:rPr lang="en-US" dirty="0" smtClean="0"/>
                        <a:t>Affiliation</a:t>
                      </a:r>
                      <a:endParaRPr lang="en-US" dirty="0"/>
                    </a:p>
                  </a:txBody>
                  <a:tcPr/>
                </a:tc>
                <a:tc>
                  <a:txBody>
                    <a:bodyPr/>
                    <a:lstStyle/>
                    <a:p>
                      <a:pPr algn="l" fontAlgn="b"/>
                      <a:r>
                        <a:rPr lang="en-US" sz="1800" b="0" i="0" u="none" strike="noStrike" dirty="0" err="1" smtClean="0">
                          <a:latin typeface="MS Sans Serif"/>
                        </a:rPr>
                        <a:t>Clin</a:t>
                      </a:r>
                      <a:r>
                        <a:rPr lang="en-US" sz="1800" b="0" i="0" u="none" strike="noStrike" dirty="0" smtClean="0">
                          <a:latin typeface="MS Sans Serif"/>
                        </a:rPr>
                        <a:t> </a:t>
                      </a:r>
                      <a:r>
                        <a:rPr lang="en-US" sz="1800" b="0" i="0" u="none" strike="noStrike" dirty="0" err="1" smtClean="0">
                          <a:latin typeface="MS Sans Serif"/>
                        </a:rPr>
                        <a:t>Humanitas</a:t>
                      </a:r>
                      <a:r>
                        <a:rPr lang="en-US" sz="1800" b="0" i="0" u="none" strike="noStrike" dirty="0" smtClean="0">
                          <a:latin typeface="MS Sans Serif"/>
                        </a:rPr>
                        <a:t>, Med </a:t>
                      </a:r>
                      <a:r>
                        <a:rPr lang="en-US" sz="1800" b="0" i="0" u="none" strike="noStrike" dirty="0" err="1" smtClean="0">
                          <a:latin typeface="MS Sans Serif"/>
                        </a:rPr>
                        <a:t>Oncol</a:t>
                      </a:r>
                      <a:r>
                        <a:rPr lang="en-US" sz="1800" b="0" i="0" u="none" strike="noStrike" dirty="0" smtClean="0">
                          <a:latin typeface="MS Sans Serif"/>
                        </a:rPr>
                        <a:t> &amp; </a:t>
                      </a:r>
                      <a:r>
                        <a:rPr lang="en-US" sz="1800" b="0" i="0" u="none" strike="noStrike" dirty="0" err="1" smtClean="0">
                          <a:latin typeface="MS Sans Serif"/>
                        </a:rPr>
                        <a:t>Hematol</a:t>
                      </a:r>
                      <a:r>
                        <a:rPr lang="en-US" sz="1800" b="0" i="0" u="none" strike="noStrike" dirty="0" smtClean="0">
                          <a:latin typeface="MS Sans Serif"/>
                        </a:rPr>
                        <a:t> Dept, I-20089 </a:t>
                      </a:r>
                      <a:r>
                        <a:rPr lang="en-US" sz="1800" b="0" i="0" u="none" strike="noStrike" dirty="0" err="1" smtClean="0">
                          <a:latin typeface="MS Sans Serif"/>
                        </a:rPr>
                        <a:t>Rozzano</a:t>
                      </a:r>
                      <a:r>
                        <a:rPr lang="en-US" sz="1800" b="0" i="0" u="none" strike="noStrike" dirty="0" smtClean="0">
                          <a:latin typeface="MS Sans Serif"/>
                        </a:rPr>
                        <a:t>, MI, Italy</a:t>
                      </a:r>
                      <a:endParaRPr lang="en-US" sz="1800" b="0" i="0" u="none" strike="noStrike" dirty="0">
                        <a:latin typeface="MS Sans Serif"/>
                      </a:endParaRPr>
                    </a:p>
                  </a:txBody>
                  <a:tcPr marL="9525" marR="9525" marT="9525" marB="0" anchor="b"/>
                </a:tc>
              </a:tr>
              <a:tr h="370840">
                <a:tc>
                  <a:txBody>
                    <a:bodyPr/>
                    <a:lstStyle/>
                    <a:p>
                      <a:r>
                        <a:rPr lang="en-US" dirty="0" smtClean="0"/>
                        <a:t>Sampled</a:t>
                      </a:r>
                      <a:r>
                        <a:rPr lang="en-US" baseline="0" dirty="0" smtClean="0"/>
                        <a:t> article</a:t>
                      </a:r>
                      <a:endParaRPr lang="en-US" dirty="0"/>
                    </a:p>
                  </a:txBody>
                  <a:tcPr/>
                </a:tc>
                <a:tc>
                  <a:txBody>
                    <a:bodyPr/>
                    <a:lstStyle/>
                    <a:p>
                      <a:r>
                        <a:rPr lang="en-US" dirty="0" smtClean="0"/>
                        <a:t>Chemotherapy with </a:t>
                      </a:r>
                      <a:r>
                        <a:rPr lang="en-US" dirty="0" err="1" smtClean="0"/>
                        <a:t>mitomycin</a:t>
                      </a:r>
                      <a:r>
                        <a:rPr lang="en-US" dirty="0" smtClean="0"/>
                        <a:t> c and </a:t>
                      </a:r>
                      <a:r>
                        <a:rPr lang="en-US" dirty="0" err="1" smtClean="0"/>
                        <a:t>capecitabine</a:t>
                      </a:r>
                      <a:r>
                        <a:rPr lang="en-US" dirty="0" smtClean="0"/>
                        <a:t> in patients with advanced colorectal cancer pretreated with </a:t>
                      </a:r>
                      <a:r>
                        <a:rPr lang="en-US" dirty="0" err="1" smtClean="0"/>
                        <a:t>irinotecan</a:t>
                      </a:r>
                      <a:r>
                        <a:rPr lang="en-US" dirty="0" smtClean="0"/>
                        <a:t> and </a:t>
                      </a:r>
                      <a:r>
                        <a:rPr lang="en-US" dirty="0" err="1" smtClean="0"/>
                        <a:t>oxaliplatin</a:t>
                      </a:r>
                      <a:endParaRPr lang="en-US" dirty="0" smtClean="0"/>
                    </a:p>
                  </a:txBody>
                  <a:tcPr/>
                </a:tc>
              </a:tr>
            </a:tbl>
          </a:graphicData>
        </a:graphic>
      </p:graphicFrame>
      <p:pic>
        <p:nvPicPr>
          <p:cNvPr id="386068" name="Picture 12" descr="Zuradeli.bmp"/>
          <p:cNvPicPr>
            <a:picLocks noChangeAspect="1"/>
          </p:cNvPicPr>
          <p:nvPr/>
        </p:nvPicPr>
        <p:blipFill>
          <a:blip r:embed="rId3" cstate="print"/>
          <a:srcRect/>
          <a:stretch>
            <a:fillRect/>
          </a:stretch>
        </p:blipFill>
        <p:spPr bwMode="auto">
          <a:xfrm>
            <a:off x="4724400" y="1905000"/>
            <a:ext cx="4191000" cy="316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Title 1"/>
          <p:cNvSpPr>
            <a:spLocks noGrp="1"/>
          </p:cNvSpPr>
          <p:nvPr>
            <p:ph type="title"/>
          </p:nvPr>
        </p:nvSpPr>
        <p:spPr/>
        <p:txBody>
          <a:bodyPr/>
          <a:lstStyle/>
          <a:p>
            <a:r>
              <a:rPr lang="en-US" sz="3200" smtClean="0"/>
              <a:t>Example 3: High H, Low co-authors</a:t>
            </a:r>
          </a:p>
        </p:txBody>
      </p:sp>
      <p:sp>
        <p:nvSpPr>
          <p:cNvPr id="388098" name="Text Placeholder 4"/>
          <p:cNvSpPr>
            <a:spLocks noGrp="1"/>
          </p:cNvSpPr>
          <p:nvPr>
            <p:ph sz="half" idx="1"/>
          </p:nvPr>
        </p:nvSpPr>
        <p:spPr/>
        <p:txBody>
          <a:bodyPr/>
          <a:lstStyle/>
          <a:p>
            <a:pPr>
              <a:buFontTx/>
              <a:buNone/>
            </a:pPr>
            <a:endParaRPr lang="en-US" smtClean="0"/>
          </a:p>
          <a:p>
            <a:endParaRPr lang="en-US" smtClean="0"/>
          </a:p>
          <a:p>
            <a:endParaRPr lang="en-US" smtClean="0"/>
          </a:p>
        </p:txBody>
      </p:sp>
      <p:graphicFrame>
        <p:nvGraphicFramePr>
          <p:cNvPr id="11" name="Content Placeholder 10"/>
          <p:cNvGraphicFramePr>
            <a:graphicFrameLocks noGrp="1"/>
          </p:cNvGraphicFramePr>
          <p:nvPr>
            <p:ph sz="half" idx="2"/>
          </p:nvPr>
        </p:nvGraphicFramePr>
        <p:xfrm>
          <a:off x="533400" y="1600200"/>
          <a:ext cx="4038600" cy="3311525"/>
        </p:xfrm>
        <a:graphic>
          <a:graphicData uri="http://schemas.openxmlformats.org/drawingml/2006/table">
            <a:tbl>
              <a:tblPr firstRow="1" bandRow="1">
                <a:tableStyleId>{5C22544A-7EE6-4342-B048-85BDC9FD1C3A}</a:tableStyleId>
              </a:tblPr>
              <a:tblGrid>
                <a:gridCol w="2019300"/>
                <a:gridCol w="2019300"/>
              </a:tblGrid>
              <a:tr h="370840">
                <a:tc>
                  <a:txBody>
                    <a:bodyPr/>
                    <a:lstStyle/>
                    <a:p>
                      <a:r>
                        <a:rPr lang="en-US" dirty="0" smtClean="0"/>
                        <a:t>H-index</a:t>
                      </a:r>
                      <a:endParaRPr lang="en-US" dirty="0"/>
                    </a:p>
                  </a:txBody>
                  <a:tcPr>
                    <a:solidFill>
                      <a:schemeClr val="tx1"/>
                    </a:solidFill>
                  </a:tcPr>
                </a:tc>
                <a:tc>
                  <a:txBody>
                    <a:bodyPr/>
                    <a:lstStyle/>
                    <a:p>
                      <a:r>
                        <a:rPr lang="en-US" dirty="0" smtClean="0"/>
                        <a:t>31</a:t>
                      </a:r>
                      <a:endParaRPr lang="en-US" dirty="0"/>
                    </a:p>
                  </a:txBody>
                  <a:tcPr>
                    <a:solidFill>
                      <a:schemeClr val="tx1"/>
                    </a:solidFill>
                  </a:tcPr>
                </a:tc>
              </a:tr>
              <a:tr h="370840">
                <a:tc>
                  <a:txBody>
                    <a:bodyPr/>
                    <a:lstStyle/>
                    <a:p>
                      <a:r>
                        <a:rPr lang="en-US" dirty="0" smtClean="0"/>
                        <a:t># co-authors</a:t>
                      </a:r>
                      <a:endParaRPr lang="en-US" dirty="0"/>
                    </a:p>
                  </a:txBody>
                  <a:tcPr/>
                </a:tc>
                <a:tc>
                  <a:txBody>
                    <a:bodyPr/>
                    <a:lstStyle/>
                    <a:p>
                      <a:r>
                        <a:rPr lang="en-US" dirty="0" smtClean="0"/>
                        <a:t>14</a:t>
                      </a:r>
                      <a:endParaRPr lang="en-US" dirty="0"/>
                    </a:p>
                  </a:txBody>
                  <a:tcPr/>
                </a:tc>
              </a:tr>
              <a:tr h="370840">
                <a:tc>
                  <a:txBody>
                    <a:bodyPr/>
                    <a:lstStyle/>
                    <a:p>
                      <a:r>
                        <a:rPr lang="en-US" dirty="0" smtClean="0"/>
                        <a:t>Affiliation</a:t>
                      </a:r>
                      <a:endParaRPr lang="en-US" dirty="0"/>
                    </a:p>
                  </a:txBody>
                  <a:tcPr/>
                </a:tc>
                <a:tc>
                  <a:txBody>
                    <a:bodyPr/>
                    <a:lstStyle/>
                    <a:p>
                      <a:pPr algn="l" fontAlgn="b"/>
                      <a:r>
                        <a:rPr lang="en-US" sz="1800" b="0" i="0" u="none" strike="noStrike" dirty="0" smtClean="0">
                          <a:latin typeface="MS Sans Serif"/>
                        </a:rPr>
                        <a:t>Catholic </a:t>
                      </a:r>
                      <a:r>
                        <a:rPr lang="en-US" sz="1800" b="0" i="0" u="none" strike="noStrike" dirty="0" err="1" smtClean="0">
                          <a:latin typeface="MS Sans Serif"/>
                        </a:rPr>
                        <a:t>Univ</a:t>
                      </a:r>
                      <a:r>
                        <a:rPr lang="en-US" sz="1800" b="0" i="0" u="none" strike="noStrike" dirty="0" smtClean="0">
                          <a:latin typeface="MS Sans Serif"/>
                        </a:rPr>
                        <a:t> Korea, Dept </a:t>
                      </a:r>
                      <a:r>
                        <a:rPr lang="en-US" sz="1800" b="0" i="0" u="none" strike="noStrike" dirty="0" err="1" smtClean="0">
                          <a:latin typeface="MS Sans Serif"/>
                        </a:rPr>
                        <a:t>Pharmacol</a:t>
                      </a:r>
                      <a:r>
                        <a:rPr lang="en-US" sz="1800" b="0" i="0" u="none" strike="noStrike" dirty="0" smtClean="0">
                          <a:latin typeface="MS Sans Serif"/>
                        </a:rPr>
                        <a:t>, Seoul, South Korea</a:t>
                      </a:r>
                      <a:endParaRPr lang="en-US" sz="1800" b="0" i="0" u="none" strike="noStrike" dirty="0">
                        <a:latin typeface="MS Sans Serif"/>
                      </a:endParaRPr>
                    </a:p>
                  </a:txBody>
                  <a:tcPr marL="9525" marR="9525" marT="9525" marB="0" anchor="b"/>
                </a:tc>
              </a:tr>
              <a:tr h="370840">
                <a:tc>
                  <a:txBody>
                    <a:bodyPr/>
                    <a:lstStyle/>
                    <a:p>
                      <a:r>
                        <a:rPr lang="en-US" dirty="0" smtClean="0"/>
                        <a:t>Sampled</a:t>
                      </a:r>
                      <a:r>
                        <a:rPr lang="en-US" baseline="0" dirty="0" smtClean="0"/>
                        <a:t> article</a:t>
                      </a:r>
                      <a:endParaRPr lang="en-US" dirty="0"/>
                    </a:p>
                  </a:txBody>
                  <a:tcPr/>
                </a:tc>
                <a:tc>
                  <a:txBody>
                    <a:bodyPr/>
                    <a:lstStyle/>
                    <a:p>
                      <a:r>
                        <a:rPr lang="en-US" dirty="0" smtClean="0"/>
                        <a:t>Establishment of a 2-D human urinary proteomic map in </a:t>
                      </a:r>
                      <a:r>
                        <a:rPr lang="en-US" dirty="0" err="1" smtClean="0"/>
                        <a:t>IgA</a:t>
                      </a:r>
                      <a:r>
                        <a:rPr lang="en-US" dirty="0" smtClean="0"/>
                        <a:t> nephropathy</a:t>
                      </a:r>
                    </a:p>
                  </a:txBody>
                  <a:tcPr/>
                </a:tc>
              </a:tr>
            </a:tbl>
          </a:graphicData>
        </a:graphic>
      </p:graphicFrame>
      <p:pic>
        <p:nvPicPr>
          <p:cNvPr id="388116" name="Picture 6" descr="Choi.bmp"/>
          <p:cNvPicPr>
            <a:picLocks noChangeAspect="1"/>
          </p:cNvPicPr>
          <p:nvPr/>
        </p:nvPicPr>
        <p:blipFill>
          <a:blip r:embed="rId3" cstate="print"/>
          <a:srcRect/>
          <a:stretch>
            <a:fillRect/>
          </a:stretch>
        </p:blipFill>
        <p:spPr bwMode="auto">
          <a:xfrm>
            <a:off x="4746625" y="1905000"/>
            <a:ext cx="4137025"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Title 1"/>
          <p:cNvSpPr>
            <a:spLocks noGrp="1"/>
          </p:cNvSpPr>
          <p:nvPr>
            <p:ph type="title"/>
          </p:nvPr>
        </p:nvSpPr>
        <p:spPr/>
        <p:txBody>
          <a:bodyPr/>
          <a:lstStyle/>
          <a:p>
            <a:r>
              <a:rPr lang="en-US" sz="3200" smtClean="0"/>
              <a:t>Example 4: High H, High co-authors</a:t>
            </a:r>
          </a:p>
        </p:txBody>
      </p:sp>
      <p:sp>
        <p:nvSpPr>
          <p:cNvPr id="390146" name="Text Placeholder 4"/>
          <p:cNvSpPr>
            <a:spLocks noGrp="1"/>
          </p:cNvSpPr>
          <p:nvPr>
            <p:ph sz="half" idx="1"/>
          </p:nvPr>
        </p:nvSpPr>
        <p:spPr/>
        <p:txBody>
          <a:bodyPr/>
          <a:lstStyle/>
          <a:p>
            <a:pPr>
              <a:buFontTx/>
              <a:buNone/>
            </a:pPr>
            <a:endParaRPr lang="en-US" smtClean="0"/>
          </a:p>
          <a:p>
            <a:endParaRPr lang="en-US" smtClean="0"/>
          </a:p>
          <a:p>
            <a:endParaRPr lang="en-US" smtClean="0"/>
          </a:p>
        </p:txBody>
      </p:sp>
      <p:graphicFrame>
        <p:nvGraphicFramePr>
          <p:cNvPr id="11" name="Content Placeholder 10"/>
          <p:cNvGraphicFramePr>
            <a:graphicFrameLocks noGrp="1"/>
          </p:cNvGraphicFramePr>
          <p:nvPr>
            <p:ph sz="half" idx="2"/>
          </p:nvPr>
        </p:nvGraphicFramePr>
        <p:xfrm>
          <a:off x="533400" y="1600200"/>
          <a:ext cx="4038600" cy="4134485"/>
        </p:xfrm>
        <a:graphic>
          <a:graphicData uri="http://schemas.openxmlformats.org/drawingml/2006/table">
            <a:tbl>
              <a:tblPr firstRow="1" bandRow="1">
                <a:tableStyleId>{5C22544A-7EE6-4342-B048-85BDC9FD1C3A}</a:tableStyleId>
              </a:tblPr>
              <a:tblGrid>
                <a:gridCol w="2019300"/>
                <a:gridCol w="2019300"/>
              </a:tblGrid>
              <a:tr h="370840">
                <a:tc>
                  <a:txBody>
                    <a:bodyPr/>
                    <a:lstStyle/>
                    <a:p>
                      <a:r>
                        <a:rPr lang="en-US" dirty="0" smtClean="0"/>
                        <a:t>H-index</a:t>
                      </a:r>
                      <a:endParaRPr lang="en-US" dirty="0"/>
                    </a:p>
                  </a:txBody>
                  <a:tcPr>
                    <a:solidFill>
                      <a:schemeClr val="tx1"/>
                    </a:solidFill>
                  </a:tcPr>
                </a:tc>
                <a:tc>
                  <a:txBody>
                    <a:bodyPr/>
                    <a:lstStyle/>
                    <a:p>
                      <a:r>
                        <a:rPr lang="en-US" dirty="0" smtClean="0"/>
                        <a:t>35</a:t>
                      </a:r>
                      <a:endParaRPr lang="en-US" dirty="0"/>
                    </a:p>
                  </a:txBody>
                  <a:tcPr>
                    <a:solidFill>
                      <a:schemeClr val="tx1"/>
                    </a:solidFill>
                  </a:tcPr>
                </a:tc>
              </a:tr>
              <a:tr h="370840">
                <a:tc>
                  <a:txBody>
                    <a:bodyPr/>
                    <a:lstStyle/>
                    <a:p>
                      <a:r>
                        <a:rPr lang="en-US" dirty="0" smtClean="0"/>
                        <a:t># co-authors</a:t>
                      </a:r>
                      <a:endParaRPr lang="en-US" dirty="0"/>
                    </a:p>
                  </a:txBody>
                  <a:tcPr/>
                </a:tc>
                <a:tc>
                  <a:txBody>
                    <a:bodyPr/>
                    <a:lstStyle/>
                    <a:p>
                      <a:r>
                        <a:rPr lang="en-US" dirty="0" smtClean="0"/>
                        <a:t>67</a:t>
                      </a:r>
                      <a:endParaRPr lang="en-US" dirty="0"/>
                    </a:p>
                  </a:txBody>
                  <a:tcPr/>
                </a:tc>
              </a:tr>
              <a:tr h="370840">
                <a:tc>
                  <a:txBody>
                    <a:bodyPr/>
                    <a:lstStyle/>
                    <a:p>
                      <a:r>
                        <a:rPr lang="en-US" dirty="0" smtClean="0"/>
                        <a:t>Affiliation</a:t>
                      </a:r>
                      <a:endParaRPr lang="en-US" dirty="0"/>
                    </a:p>
                  </a:txBody>
                  <a:tcPr/>
                </a:tc>
                <a:tc>
                  <a:txBody>
                    <a:bodyPr/>
                    <a:lstStyle/>
                    <a:p>
                      <a:pPr algn="l" fontAlgn="b"/>
                      <a:r>
                        <a:rPr lang="en-US" sz="1800" b="0" i="0" u="none" strike="noStrike" dirty="0" err="1" smtClean="0">
                          <a:latin typeface="MS Sans Serif"/>
                        </a:rPr>
                        <a:t>Katholieke</a:t>
                      </a:r>
                      <a:r>
                        <a:rPr lang="en-US" sz="1800" b="0" i="0" u="none" strike="noStrike" dirty="0" smtClean="0">
                          <a:latin typeface="MS Sans Serif"/>
                        </a:rPr>
                        <a:t> </a:t>
                      </a:r>
                      <a:r>
                        <a:rPr lang="en-US" sz="1800" b="0" i="0" u="none" strike="noStrike" dirty="0" err="1" smtClean="0">
                          <a:latin typeface="MS Sans Serif"/>
                        </a:rPr>
                        <a:t>Univ</a:t>
                      </a:r>
                      <a:r>
                        <a:rPr lang="en-US" sz="1800" b="0" i="0" u="none" strike="noStrike" dirty="0" smtClean="0">
                          <a:latin typeface="MS Sans Serif"/>
                        </a:rPr>
                        <a:t> Leuven, Oral Imaging </a:t>
                      </a:r>
                      <a:r>
                        <a:rPr lang="en-US" sz="1800" b="0" i="0" u="none" strike="noStrike" dirty="0" err="1" smtClean="0">
                          <a:latin typeface="MS Sans Serif"/>
                        </a:rPr>
                        <a:t>Ctr</a:t>
                      </a:r>
                      <a:r>
                        <a:rPr lang="en-US" sz="1800" b="0" i="0" u="none" strike="noStrike" dirty="0" smtClean="0">
                          <a:latin typeface="MS Sans Serif"/>
                        </a:rPr>
                        <a:t>, </a:t>
                      </a:r>
                      <a:r>
                        <a:rPr lang="en-US" sz="1800" b="0" i="0" u="none" strike="noStrike" dirty="0" err="1" smtClean="0">
                          <a:latin typeface="MS Sans Serif"/>
                        </a:rPr>
                        <a:t>Fac</a:t>
                      </a:r>
                      <a:r>
                        <a:rPr lang="en-US" sz="1800" b="0" i="0" u="none" strike="noStrike" dirty="0" smtClean="0">
                          <a:latin typeface="MS Sans Serif"/>
                        </a:rPr>
                        <a:t> Med, B-3000 Louvain, Belgium</a:t>
                      </a:r>
                    </a:p>
                  </a:txBody>
                  <a:tcPr marL="9525" marR="9525" marT="9525" marB="0" anchor="b"/>
                </a:tc>
              </a:tr>
              <a:tr h="370840">
                <a:tc>
                  <a:txBody>
                    <a:bodyPr/>
                    <a:lstStyle/>
                    <a:p>
                      <a:r>
                        <a:rPr lang="en-US" dirty="0" smtClean="0"/>
                        <a:t>Sampled</a:t>
                      </a:r>
                      <a:r>
                        <a:rPr lang="en-US" baseline="0" dirty="0" smtClean="0"/>
                        <a:t> article</a:t>
                      </a:r>
                      <a:endParaRPr lang="en-US" dirty="0"/>
                    </a:p>
                  </a:txBody>
                  <a:tcPr/>
                </a:tc>
                <a:tc>
                  <a:txBody>
                    <a:bodyPr/>
                    <a:lstStyle/>
                    <a:p>
                      <a:r>
                        <a:rPr lang="en-US" dirty="0" smtClean="0"/>
                        <a:t>Development of a novel digital subtraction technique for detecting subtle changes in jawbone density</a:t>
                      </a:r>
                    </a:p>
                  </a:txBody>
                  <a:tcPr/>
                </a:tc>
              </a:tr>
            </a:tbl>
          </a:graphicData>
        </a:graphic>
      </p:graphicFrame>
      <p:pic>
        <p:nvPicPr>
          <p:cNvPr id="390164" name="Picture 6" descr="Vansteenberghe.bmp"/>
          <p:cNvPicPr>
            <a:picLocks noChangeAspect="1"/>
          </p:cNvPicPr>
          <p:nvPr/>
        </p:nvPicPr>
        <p:blipFill>
          <a:blip r:embed="rId3" cstate="print"/>
          <a:srcRect/>
          <a:stretch>
            <a:fillRect/>
          </a:stretch>
        </p:blipFill>
        <p:spPr bwMode="auto">
          <a:xfrm>
            <a:off x="4724400" y="1905000"/>
            <a:ext cx="4419600" cy="333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3" name="Title 1"/>
          <p:cNvSpPr>
            <a:spLocks noGrp="1"/>
          </p:cNvSpPr>
          <p:nvPr>
            <p:ph type="title"/>
          </p:nvPr>
        </p:nvSpPr>
        <p:spPr/>
        <p:txBody>
          <a:bodyPr/>
          <a:lstStyle/>
          <a:p>
            <a:r>
              <a:rPr lang="en-US" smtClean="0"/>
              <a:t>Analysis</a:t>
            </a:r>
          </a:p>
        </p:txBody>
      </p:sp>
      <p:sp>
        <p:nvSpPr>
          <p:cNvPr id="453634" name="Content Placeholder 2"/>
          <p:cNvSpPr>
            <a:spLocks noGrp="1"/>
          </p:cNvSpPr>
          <p:nvPr>
            <p:ph idx="1"/>
          </p:nvPr>
        </p:nvSpPr>
        <p:spPr/>
        <p:txBody>
          <a:bodyPr/>
          <a:lstStyle/>
          <a:p>
            <a:r>
              <a:rPr lang="en-US" smtClean="0"/>
              <a:t>Individual</a:t>
            </a:r>
          </a:p>
          <a:p>
            <a:endParaRPr lang="en-US" smtClean="0"/>
          </a:p>
          <a:p>
            <a:r>
              <a:rPr lang="en-US" smtClean="0"/>
              <a:t>Aggregated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solidFill>
                  <a:schemeClr val="tx1"/>
                </a:solidFill>
              </a:rPr>
              <a:t>Results of intervention</a:t>
            </a:r>
          </a:p>
        </p:txBody>
      </p:sp>
      <p:sp>
        <p:nvSpPr>
          <p:cNvPr id="24579" name="Rectangle 3"/>
          <p:cNvSpPr>
            <a:spLocks noGrp="1" noChangeArrowheads="1"/>
          </p:cNvSpPr>
          <p:nvPr>
            <p:ph idx="1"/>
          </p:nvPr>
        </p:nvSpPr>
        <p:spPr/>
        <p:txBody>
          <a:bodyPr/>
          <a:lstStyle/>
          <a:p>
            <a:pPr>
              <a:lnSpc>
                <a:spcPct val="90000"/>
              </a:lnSpc>
            </a:pPr>
            <a:r>
              <a:rPr lang="en-US"/>
              <a:t>Differences in daily smoking at grade 12 between the control and experimental group was not statistically significant</a:t>
            </a:r>
          </a:p>
          <a:p>
            <a:pPr>
              <a:lnSpc>
                <a:spcPct val="90000"/>
              </a:lnSpc>
            </a:pPr>
            <a:r>
              <a:rPr lang="en-US"/>
              <a:t>Differences by gender were not significant</a:t>
            </a:r>
          </a:p>
          <a:p>
            <a:pPr>
              <a:lnSpc>
                <a:spcPct val="90000"/>
              </a:lnSpc>
            </a:pPr>
            <a:r>
              <a:rPr lang="en-US"/>
              <a:t>Differences between the two groups 2 years after high school are not statistically significant</a:t>
            </a:r>
          </a:p>
          <a:p>
            <a:pPr>
              <a:lnSpc>
                <a:spcPct val="90000"/>
              </a:lnSpc>
            </a:pPr>
            <a:r>
              <a:rPr lang="en-US"/>
              <a:t>Daily smoking prevalence was higher 2 years after high school</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Title 1"/>
          <p:cNvSpPr>
            <a:spLocks noGrp="1"/>
          </p:cNvSpPr>
          <p:nvPr>
            <p:ph type="title"/>
          </p:nvPr>
        </p:nvSpPr>
        <p:spPr/>
        <p:txBody>
          <a:bodyPr/>
          <a:lstStyle/>
          <a:p>
            <a:pPr eaLnBrk="1" hangingPunct="1"/>
            <a:r>
              <a:rPr lang="en-US" smtClean="0"/>
              <a:t>Promise &amp; Challenges</a:t>
            </a:r>
          </a:p>
        </p:txBody>
      </p:sp>
      <p:sp>
        <p:nvSpPr>
          <p:cNvPr id="455682" name="Content Placeholder 2"/>
          <p:cNvSpPr>
            <a:spLocks noGrp="1"/>
          </p:cNvSpPr>
          <p:nvPr>
            <p:ph idx="1"/>
          </p:nvPr>
        </p:nvSpPr>
        <p:spPr>
          <a:xfrm>
            <a:off x="304800" y="1600200"/>
            <a:ext cx="8839200" cy="4525963"/>
          </a:xfrm>
        </p:spPr>
        <p:txBody>
          <a:bodyPr/>
          <a:lstStyle/>
          <a:p>
            <a:pPr eaLnBrk="1" hangingPunct="1"/>
            <a:r>
              <a:rPr lang="en-US" smtClean="0"/>
              <a:t>greater ability to assess causation</a:t>
            </a:r>
          </a:p>
          <a:p>
            <a:pPr eaLnBrk="1" hangingPunct="1"/>
            <a:r>
              <a:rPr lang="en-US" smtClean="0"/>
              <a:t>greater ability to infer dynamic network change</a:t>
            </a:r>
          </a:p>
          <a:p>
            <a:pPr eaLnBrk="1" hangingPunct="1"/>
            <a:endParaRPr lang="en-US" smtClean="0"/>
          </a:p>
          <a:p>
            <a:pPr eaLnBrk="1" hangingPunct="1"/>
            <a:r>
              <a:rPr lang="en-US" smtClean="0"/>
              <a:t>high likelihood of respondent attrition</a:t>
            </a:r>
          </a:p>
          <a:p>
            <a:pPr eaLnBrk="1" hangingPunct="1"/>
            <a:r>
              <a:rPr lang="en-US" smtClean="0"/>
              <a:t>more alters may be added to networks over time</a:t>
            </a:r>
          </a:p>
          <a:p>
            <a:pPr eaLnBrk="1" hangingPunct="1"/>
            <a:r>
              <a:rPr lang="en-US" smtClean="0"/>
              <a:t>Interviewers need to keep asking egos the same questions about their alters – increasing burden</a:t>
            </a:r>
          </a:p>
          <a:p>
            <a:pPr eaLnBrk="1" hangingPunct="1">
              <a:buFont typeface="Arial" charset="0"/>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2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a-ES">
              <a:latin typeface="Calibri" pitchFamily="34" charset="0"/>
            </a:endParaRPr>
          </a:p>
        </p:txBody>
      </p:sp>
      <p:pic>
        <p:nvPicPr>
          <p:cNvPr id="457730" name="Picture 1" descr="norma_ramirez1"/>
          <p:cNvPicPr>
            <a:picLocks noChangeAspect="1" noChangeArrowheads="1"/>
          </p:cNvPicPr>
          <p:nvPr/>
        </p:nvPicPr>
        <p:blipFill>
          <a:blip r:embed="rId3" cstate="print"/>
          <a:srcRect/>
          <a:stretch>
            <a:fillRect/>
          </a:stretch>
        </p:blipFill>
        <p:spPr bwMode="auto">
          <a:xfrm>
            <a:off x="0" y="0"/>
            <a:ext cx="9144000" cy="3657600"/>
          </a:xfrm>
          <a:prstGeom prst="rect">
            <a:avLst/>
          </a:prstGeom>
          <a:noFill/>
          <a:ln w="9525">
            <a:noFill/>
            <a:miter lim="800000"/>
            <a:headEnd/>
            <a:tailEnd/>
          </a:ln>
        </p:spPr>
      </p:pic>
      <p:sp>
        <p:nvSpPr>
          <p:cNvPr id="45773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a-ES">
              <a:latin typeface="Calibri" pitchFamily="34" charset="0"/>
            </a:endParaRPr>
          </a:p>
        </p:txBody>
      </p:sp>
      <p:pic>
        <p:nvPicPr>
          <p:cNvPr id="457732" name="Picture 3" descr="norma_ramirez2_repet"/>
          <p:cNvPicPr>
            <a:picLocks noChangeAspect="1" noChangeArrowheads="1"/>
          </p:cNvPicPr>
          <p:nvPr/>
        </p:nvPicPr>
        <p:blipFill>
          <a:blip r:embed="rId4" cstate="print"/>
          <a:srcRect/>
          <a:stretch>
            <a:fillRect/>
          </a:stretch>
        </p:blipFill>
        <p:spPr bwMode="auto">
          <a:xfrm>
            <a:off x="0" y="3429000"/>
            <a:ext cx="9144000" cy="3429000"/>
          </a:xfrm>
          <a:prstGeom prst="rect">
            <a:avLst/>
          </a:prstGeom>
          <a:noFill/>
          <a:ln w="9525">
            <a:noFill/>
            <a:miter lim="800000"/>
            <a:headEnd/>
            <a:tailEnd/>
          </a:ln>
        </p:spPr>
      </p:pic>
      <p:sp>
        <p:nvSpPr>
          <p:cNvPr id="457733" name="TextBox 7"/>
          <p:cNvSpPr txBox="1">
            <a:spLocks noChangeArrowheads="1"/>
          </p:cNvSpPr>
          <p:nvPr/>
        </p:nvSpPr>
        <p:spPr bwMode="auto">
          <a:xfrm>
            <a:off x="762000" y="228600"/>
            <a:ext cx="2895600" cy="369888"/>
          </a:xfrm>
          <a:prstGeom prst="rect">
            <a:avLst/>
          </a:prstGeom>
          <a:noFill/>
          <a:ln w="9525">
            <a:noFill/>
            <a:miter lim="800000"/>
            <a:headEnd/>
            <a:tailEnd/>
          </a:ln>
        </p:spPr>
        <p:txBody>
          <a:bodyPr>
            <a:spAutoFit/>
          </a:bodyPr>
          <a:lstStyle/>
          <a:p>
            <a:r>
              <a:rPr lang="en-US" b="1">
                <a:latin typeface="Calibri" pitchFamily="34" charset="0"/>
              </a:rPr>
              <a:t>Norma Time 1</a:t>
            </a:r>
          </a:p>
        </p:txBody>
      </p:sp>
      <p:sp>
        <p:nvSpPr>
          <p:cNvPr id="457734" name="TextBox 10"/>
          <p:cNvSpPr txBox="1">
            <a:spLocks noChangeArrowheads="1"/>
          </p:cNvSpPr>
          <p:nvPr/>
        </p:nvSpPr>
        <p:spPr bwMode="auto">
          <a:xfrm>
            <a:off x="838200" y="3581400"/>
            <a:ext cx="2895600" cy="369888"/>
          </a:xfrm>
          <a:prstGeom prst="rect">
            <a:avLst/>
          </a:prstGeom>
          <a:noFill/>
          <a:ln w="9525">
            <a:noFill/>
            <a:miter lim="800000"/>
            <a:headEnd/>
            <a:tailEnd/>
          </a:ln>
        </p:spPr>
        <p:txBody>
          <a:bodyPr>
            <a:spAutoFit/>
          </a:bodyPr>
          <a:lstStyle/>
          <a:p>
            <a:r>
              <a:rPr lang="en-US" b="1">
                <a:latin typeface="Calibri" pitchFamily="34" charset="0"/>
              </a:rPr>
              <a:t>Norma Time 2</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fontScale="90000"/>
          </a:bodyPr>
          <a:lstStyle/>
          <a:p>
            <a:pPr eaLnBrk="1" hangingPunct="1"/>
            <a:r>
              <a:rPr lang="en-US" sz="4000" dirty="0" smtClean="0"/>
              <a:t>Personal Network Visualization as a Helpful Interviewing Tool</a:t>
            </a:r>
          </a:p>
        </p:txBody>
      </p:sp>
      <p:sp>
        <p:nvSpPr>
          <p:cNvPr id="3" name="Content Placeholder 2"/>
          <p:cNvSpPr>
            <a:spLocks noGrp="1"/>
          </p:cNvSpPr>
          <p:nvPr>
            <p:ph idx="1"/>
          </p:nvPr>
        </p:nvSpPr>
        <p:spPr>
          <a:xfrm>
            <a:off x="304800" y="1905000"/>
            <a:ext cx="8839200" cy="4525963"/>
          </a:xfrm>
        </p:spPr>
        <p:txBody>
          <a:bodyPr>
            <a:normAutofit/>
          </a:bodyPr>
          <a:lstStyle/>
          <a:p>
            <a:pPr eaLnBrk="1" hangingPunct="1">
              <a:lnSpc>
                <a:spcPct val="80000"/>
              </a:lnSpc>
            </a:pPr>
            <a:r>
              <a:rPr lang="en-US" dirty="0" smtClean="0"/>
              <a:t>Many r</a:t>
            </a:r>
            <a:r>
              <a:rPr lang="en-US" dirty="0" smtClean="0"/>
              <a:t>espondents </a:t>
            </a:r>
            <a:r>
              <a:rPr lang="en-US" dirty="0" smtClean="0"/>
              <a:t>become very interested when they first see their network visualized</a:t>
            </a:r>
          </a:p>
          <a:p>
            <a:pPr eaLnBrk="1" hangingPunct="1">
              <a:lnSpc>
                <a:spcPct val="80000"/>
              </a:lnSpc>
            </a:pPr>
            <a:endParaRPr lang="en-US" sz="2600" dirty="0" smtClean="0"/>
          </a:p>
          <a:p>
            <a:pPr eaLnBrk="1" hangingPunct="1">
              <a:lnSpc>
                <a:spcPct val="80000"/>
              </a:lnSpc>
            </a:pPr>
            <a:r>
              <a:rPr lang="en-US" dirty="0" smtClean="0"/>
              <a:t>By using different visualizations, you can ask respondents questions about their social context that would otherwise be impossible to consider</a:t>
            </a:r>
          </a:p>
          <a:p>
            <a:pPr lvl="1" eaLnBrk="1" hangingPunct="1">
              <a:lnSpc>
                <a:spcPct val="80000"/>
              </a:lnSpc>
            </a:pPr>
            <a:r>
              <a:rPr lang="en-US" sz="2600" dirty="0" smtClean="0"/>
              <a:t>why they confide in some alters more than others</a:t>
            </a:r>
          </a:p>
          <a:p>
            <a:pPr lvl="1" eaLnBrk="1" hangingPunct="1">
              <a:lnSpc>
                <a:spcPct val="80000"/>
              </a:lnSpc>
            </a:pPr>
            <a:r>
              <a:rPr lang="en-US" sz="2600" dirty="0" smtClean="0"/>
              <a:t>if they’d introduce an alter from one group into another</a:t>
            </a:r>
          </a:p>
          <a:p>
            <a:pPr lvl="1" eaLnBrk="1" hangingPunct="1">
              <a:lnSpc>
                <a:spcPct val="80000"/>
              </a:lnSpc>
            </a:pPr>
            <a:r>
              <a:rPr lang="en-US" sz="2600" dirty="0" smtClean="0"/>
              <a:t>Why isolates in their network aren’t tied to anyone</a:t>
            </a:r>
          </a:p>
          <a:p>
            <a:pPr lvl="1" eaLnBrk="1" hangingPunct="1">
              <a:lnSpc>
                <a:spcPct val="80000"/>
              </a:lnSpc>
            </a:pPr>
            <a:endParaRPr lang="en-US" sz="1300" dirty="0" smtClean="0"/>
          </a:p>
          <a:p>
            <a:pPr eaLnBrk="1" hangingPunct="1">
              <a:lnSpc>
                <a:spcPct val="80000"/>
              </a:lnSpc>
              <a:buFont typeface="Arial" charset="0"/>
              <a:buNone/>
            </a:pPr>
            <a:endParaRPr lang="en-US" sz="1500" dirty="0" smtClean="0"/>
          </a:p>
          <a:p>
            <a:pPr eaLnBrk="1" hangingPunct="1">
              <a:lnSpc>
                <a:spcPct val="80000"/>
              </a:lnSpc>
              <a:buFont typeface="Arial" charset="0"/>
              <a:buNone/>
            </a:pPr>
            <a:r>
              <a:rPr lang="en-US" sz="1500" dirty="0" smtClean="0"/>
              <a:t>		</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p:cNvSpPr>
          <p:nvPr>
            <p:ph type="title"/>
          </p:nvPr>
        </p:nvSpPr>
        <p:spPr>
          <a:xfrm>
            <a:off x="457200" y="2514600"/>
            <a:ext cx="8229600" cy="1143000"/>
          </a:xfrm>
        </p:spPr>
        <p:txBody>
          <a:bodyPr/>
          <a:lstStyle/>
          <a:p>
            <a:r>
              <a:rPr lang="es-ES" smtClean="0"/>
              <a:t>Thanks!</a:t>
            </a:r>
            <a:endParaRPr lang="ca-ES" smtClean="0"/>
          </a:p>
        </p:txBody>
      </p:sp>
      <p:sp>
        <p:nvSpPr>
          <p:cNvPr id="509955" name="Rectangle 3"/>
          <p:cNvSpPr>
            <a:spLocks noGrp="1"/>
          </p:cNvSpPr>
          <p:nvPr>
            <p:ph idx="1"/>
          </p:nvPr>
        </p:nvSpPr>
        <p:spPr/>
        <p:txBody>
          <a:bodyPr/>
          <a:lstStyle/>
          <a:p>
            <a:pPr>
              <a:buFont typeface="Arial" charset="0"/>
              <a:buNone/>
            </a:pPr>
            <a:endParaRPr lang="ca-ES"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p:cNvSpPr>
          <p:nvPr>
            <p:ph type="title"/>
          </p:nvPr>
        </p:nvSpPr>
        <p:spPr>
          <a:xfrm>
            <a:off x="533400" y="2590800"/>
            <a:ext cx="8229600" cy="1143000"/>
          </a:xfrm>
        </p:spPr>
        <p:txBody>
          <a:bodyPr/>
          <a:lstStyle/>
          <a:p>
            <a:r>
              <a:rPr lang="en-US" b="1" smtClean="0"/>
              <a:t>5. Introduction to </a:t>
            </a:r>
            <a:r>
              <a:rPr lang="en-US" b="1" smtClean="0">
                <a:solidFill>
                  <a:srgbClr val="FB2211"/>
                </a:solidFill>
              </a:rPr>
              <a:t>Vennmaker</a:t>
            </a:r>
            <a:endParaRPr lang="ca-ES" b="1" smtClean="0">
              <a:solidFill>
                <a:srgbClr val="FB2211"/>
              </a:solidFill>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Title 1"/>
          <p:cNvSpPr>
            <a:spLocks noGrp="1"/>
          </p:cNvSpPr>
          <p:nvPr>
            <p:ph type="title"/>
          </p:nvPr>
        </p:nvSpPr>
        <p:spPr/>
        <p:txBody>
          <a:bodyPr/>
          <a:lstStyle/>
          <a:p>
            <a:pPr eaLnBrk="1" hangingPunct="1"/>
            <a:r>
              <a:rPr lang="en-US" smtClean="0"/>
              <a:t>Vennmaker</a:t>
            </a:r>
          </a:p>
        </p:txBody>
      </p:sp>
      <p:sp>
        <p:nvSpPr>
          <p:cNvPr id="3" name="Content Placeholder 2"/>
          <p:cNvSpPr>
            <a:spLocks noGrp="1"/>
          </p:cNvSpPr>
          <p:nvPr>
            <p:ph idx="1"/>
          </p:nvPr>
        </p:nvSpPr>
        <p:spPr>
          <a:xfrm>
            <a:off x="0" y="1371600"/>
            <a:ext cx="9144000" cy="5486400"/>
          </a:xfrm>
        </p:spPr>
        <p:txBody>
          <a:bodyPr>
            <a:normAutofit/>
          </a:bodyPr>
          <a:lstStyle/>
          <a:p>
            <a:pPr eaLnBrk="1" hangingPunct="1">
              <a:lnSpc>
                <a:spcPct val="80000"/>
              </a:lnSpc>
            </a:pPr>
            <a:r>
              <a:rPr lang="de-DE" sz="3000" dirty="0" smtClean="0"/>
              <a:t>It is a new software tool for participative visualization and analysis of social networks.</a:t>
            </a:r>
          </a:p>
          <a:p>
            <a:pPr eaLnBrk="1" hangingPunct="1">
              <a:lnSpc>
                <a:spcPct val="80000"/>
              </a:lnSpc>
            </a:pPr>
            <a:endParaRPr lang="de-DE" sz="3000" dirty="0" smtClean="0"/>
          </a:p>
          <a:p>
            <a:pPr eaLnBrk="1" hangingPunct="1">
              <a:lnSpc>
                <a:spcPct val="80000"/>
              </a:lnSpc>
            </a:pPr>
            <a:r>
              <a:rPr lang="de-DE" sz="3000" dirty="0" smtClean="0"/>
              <a:t>Provides </a:t>
            </a:r>
            <a:r>
              <a:rPr lang="de-DE" sz="3000" dirty="0" smtClean="0"/>
              <a:t>a user friendly mapping layout and GUI. </a:t>
            </a:r>
          </a:p>
          <a:p>
            <a:pPr eaLnBrk="1" hangingPunct="1">
              <a:lnSpc>
                <a:spcPct val="80000"/>
              </a:lnSpc>
            </a:pPr>
            <a:endParaRPr lang="de-DE" sz="3000" dirty="0" smtClean="0"/>
          </a:p>
          <a:p>
            <a:pPr eaLnBrk="1" hangingPunct="1">
              <a:lnSpc>
                <a:spcPct val="80000"/>
              </a:lnSpc>
            </a:pPr>
            <a:r>
              <a:rPr lang="de-DE" sz="3000" dirty="0" smtClean="0"/>
              <a:t>Can </a:t>
            </a:r>
            <a:r>
              <a:rPr lang="de-DE" sz="3000" dirty="0" smtClean="0"/>
              <a:t>compare  different individual perspectives and visualizing changes in networks over time.</a:t>
            </a:r>
          </a:p>
          <a:p>
            <a:pPr eaLnBrk="1" hangingPunct="1">
              <a:lnSpc>
                <a:spcPct val="80000"/>
              </a:lnSpc>
            </a:pPr>
            <a:endParaRPr lang="de-DE" sz="3000" dirty="0" smtClean="0"/>
          </a:p>
          <a:p>
            <a:pPr eaLnBrk="1" hangingPunct="1">
              <a:lnSpc>
                <a:spcPct val="80000"/>
              </a:lnSpc>
            </a:pPr>
            <a:r>
              <a:rPr lang="de-DE" sz="3000" dirty="0" smtClean="0"/>
              <a:t>Allows </a:t>
            </a:r>
            <a:r>
              <a:rPr lang="de-DE" sz="3000" dirty="0" smtClean="0"/>
              <a:t>for automated personal network interviews.</a:t>
            </a:r>
          </a:p>
          <a:p>
            <a:pPr eaLnBrk="1" hangingPunct="1">
              <a:lnSpc>
                <a:spcPct val="80000"/>
              </a:lnSpc>
            </a:pPr>
            <a:endParaRPr lang="de-DE" sz="3000" dirty="0" smtClean="0"/>
          </a:p>
          <a:p>
            <a:pPr eaLnBrk="1" hangingPunct="1">
              <a:lnSpc>
                <a:spcPct val="80000"/>
              </a:lnSpc>
            </a:pPr>
            <a:r>
              <a:rPr lang="de-DE" sz="3000" dirty="0" smtClean="0"/>
              <a:t>Combines </a:t>
            </a:r>
            <a:r>
              <a:rPr lang="de-DE" sz="3000" dirty="0" smtClean="0"/>
              <a:t>aspects of quantitative and qualitative network analysis in real-time (audio recording).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9"/>
          <p:cNvPicPr>
            <a:picLocks noChangeAspect="1" noChangeArrowheads="1"/>
          </p:cNvPicPr>
          <p:nvPr/>
        </p:nvPicPr>
        <p:blipFill>
          <a:blip r:embed="rId3" cstate="print"/>
          <a:srcRect l="14857" t="22857" r="25714" b="10971"/>
          <a:stretch>
            <a:fillRect/>
          </a:stretch>
        </p:blipFill>
        <p:spPr bwMode="auto">
          <a:xfrm>
            <a:off x="0" y="0"/>
            <a:ext cx="9177338" cy="6858000"/>
          </a:xfrm>
          <a:prstGeom prst="rect">
            <a:avLst/>
          </a:prstGeom>
          <a:solidFill>
            <a:schemeClr val="accent6">
              <a:lumMod val="60000"/>
              <a:lumOff val="40000"/>
              <a:alpha val="71000"/>
            </a:schemeClr>
          </a:solidFill>
          <a:ln w="9525">
            <a:solidFill>
              <a:schemeClr val="accent1">
                <a:lumMod val="50000"/>
              </a:schemeClr>
            </a:solid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9"/>
          <p:cNvPicPr>
            <a:picLocks noChangeAspect="1" noChangeArrowheads="1"/>
          </p:cNvPicPr>
          <p:nvPr/>
        </p:nvPicPr>
        <p:blipFill>
          <a:blip r:embed="rId3" cstate="print"/>
          <a:srcRect l="12000" t="19200" r="21714" b="6400"/>
          <a:stretch>
            <a:fillRect/>
          </a:stretch>
        </p:blipFill>
        <p:spPr bwMode="auto">
          <a:xfrm>
            <a:off x="-36513" y="65088"/>
            <a:ext cx="9229726" cy="6488112"/>
          </a:xfrm>
          <a:prstGeom prst="rect">
            <a:avLst/>
          </a:prstGeom>
          <a:solidFill>
            <a:schemeClr val="accent6">
              <a:lumMod val="60000"/>
              <a:lumOff val="40000"/>
              <a:alpha val="71000"/>
            </a:schemeClr>
          </a:solidFill>
          <a:ln w="9525">
            <a:solidFill>
              <a:schemeClr val="accent1">
                <a:lumMod val="50000"/>
              </a:schemeClr>
            </a:solidFill>
            <a:miter lim="800000"/>
            <a:headEnd/>
            <a:tailEnd/>
          </a:ln>
        </p:spPr>
      </p:pic>
      <p:sp>
        <p:nvSpPr>
          <p:cNvPr id="3" name="Fußzeilenplatzhalter 6"/>
          <p:cNvSpPr txBox="1">
            <a:spLocks/>
          </p:cNvSpPr>
          <p:nvPr/>
        </p:nvSpPr>
        <p:spPr>
          <a:xfrm>
            <a:off x="4511675" y="-879475"/>
            <a:ext cx="6900863" cy="693737"/>
          </a:xfrm>
          <a:prstGeom prst="rect">
            <a:avLst/>
          </a:prstGeom>
        </p:spPr>
        <p:txBody>
          <a:bodyPr/>
          <a:lstStyle/>
          <a:p>
            <a:pPr fontAlgn="auto">
              <a:spcBef>
                <a:spcPts val="0"/>
              </a:spcBef>
              <a:spcAft>
                <a:spcPts val="0"/>
              </a:spcAft>
              <a:defRPr/>
            </a:pPr>
            <a:r>
              <a:rPr lang="en-US" sz="1600" dirty="0">
                <a:solidFill>
                  <a:schemeClr val="tx2">
                    <a:lumMod val="75000"/>
                  </a:schemeClr>
                </a:solidFill>
              </a:rPr>
              <a:t>Female 29, single, Caucasus, immigrated 10 years ago  </a:t>
            </a:r>
          </a:p>
        </p:txBody>
      </p:sp>
      <p:sp>
        <p:nvSpPr>
          <p:cNvPr id="4" name="Rectangle 13"/>
          <p:cNvSpPr>
            <a:spLocks noChangeArrowheads="1"/>
          </p:cNvSpPr>
          <p:nvPr/>
        </p:nvSpPr>
        <p:spPr bwMode="auto">
          <a:xfrm>
            <a:off x="0" y="0"/>
            <a:ext cx="1871663" cy="503238"/>
          </a:xfrm>
          <a:prstGeom prst="rect">
            <a:avLst/>
          </a:prstGeom>
          <a:solidFill>
            <a:srgbClr val="008080">
              <a:alpha val="12941"/>
            </a:srgbClr>
          </a:solidFill>
          <a:ln w="9525">
            <a:solidFill>
              <a:schemeClr val="tx1"/>
            </a:solidFill>
            <a:miter lim="800000"/>
            <a:headEnd/>
            <a:tailEnd/>
          </a:ln>
        </p:spPr>
        <p:txBody>
          <a:bodyPr wrap="none" anchor="ctr"/>
          <a:lstStyle/>
          <a:p>
            <a:pPr algn="ctr"/>
            <a:r>
              <a:rPr lang="de-DE">
                <a:latin typeface="Calibri" pitchFamily="34" charset="0"/>
              </a:rPr>
              <a:t>Deceased!</a:t>
            </a:r>
          </a:p>
        </p:txBody>
      </p:sp>
      <p:sp>
        <p:nvSpPr>
          <p:cNvPr id="5" name="Rectangle 13"/>
          <p:cNvSpPr>
            <a:spLocks noChangeArrowheads="1"/>
          </p:cNvSpPr>
          <p:nvPr/>
        </p:nvSpPr>
        <p:spPr bwMode="auto">
          <a:xfrm>
            <a:off x="0" y="3354388"/>
            <a:ext cx="2500313" cy="503237"/>
          </a:xfrm>
          <a:prstGeom prst="rect">
            <a:avLst/>
          </a:prstGeom>
          <a:solidFill>
            <a:srgbClr val="008080">
              <a:alpha val="12941"/>
            </a:srgbClr>
          </a:solidFill>
          <a:ln w="9525">
            <a:solidFill>
              <a:schemeClr val="tx1"/>
            </a:solidFill>
            <a:miter lim="800000"/>
            <a:headEnd/>
            <a:tailEnd/>
          </a:ln>
        </p:spPr>
        <p:txBody>
          <a:bodyPr wrap="none" anchor="ctr"/>
          <a:lstStyle/>
          <a:p>
            <a:pPr algn="ctr"/>
            <a:r>
              <a:rPr lang="de-DE">
                <a:latin typeface="Calibri" pitchFamily="34" charset="0"/>
              </a:rPr>
              <a:t>2 regions of departure</a:t>
            </a:r>
          </a:p>
        </p:txBody>
      </p:sp>
      <p:sp>
        <p:nvSpPr>
          <p:cNvPr id="6" name="Rectangle 13"/>
          <p:cNvSpPr>
            <a:spLocks noChangeArrowheads="1"/>
          </p:cNvSpPr>
          <p:nvPr/>
        </p:nvSpPr>
        <p:spPr bwMode="auto">
          <a:xfrm>
            <a:off x="6324600" y="609600"/>
            <a:ext cx="2214563" cy="503238"/>
          </a:xfrm>
          <a:prstGeom prst="rect">
            <a:avLst/>
          </a:prstGeom>
          <a:solidFill>
            <a:srgbClr val="008080">
              <a:alpha val="12941"/>
            </a:srgbClr>
          </a:solidFill>
          <a:ln w="9525">
            <a:solidFill>
              <a:schemeClr val="tx1"/>
            </a:solidFill>
            <a:miter lim="800000"/>
            <a:headEnd/>
            <a:tailEnd/>
          </a:ln>
        </p:spPr>
        <p:txBody>
          <a:bodyPr wrap="none" anchor="ctr"/>
          <a:lstStyle/>
          <a:p>
            <a:pPr algn="ctr"/>
            <a:r>
              <a:rPr lang="de-DE">
                <a:latin typeface="Calibri" pitchFamily="34" charset="0"/>
              </a:rPr>
              <a:t>2 „conflicts“</a:t>
            </a:r>
          </a:p>
        </p:txBody>
      </p:sp>
      <p:sp>
        <p:nvSpPr>
          <p:cNvPr id="7" name="Oval 17"/>
          <p:cNvSpPr>
            <a:spLocks noChangeArrowheads="1"/>
          </p:cNvSpPr>
          <p:nvPr/>
        </p:nvSpPr>
        <p:spPr bwMode="auto">
          <a:xfrm>
            <a:off x="6616700" y="3100388"/>
            <a:ext cx="1152525" cy="1008062"/>
          </a:xfrm>
          <a:prstGeom prst="ellipse">
            <a:avLst/>
          </a:prstGeom>
          <a:solidFill>
            <a:schemeClr val="accent1">
              <a:alpha val="10196"/>
            </a:schemeClr>
          </a:solidFill>
          <a:ln w="9525">
            <a:solidFill>
              <a:schemeClr val="tx1"/>
            </a:solidFill>
            <a:round/>
            <a:headEnd/>
            <a:tailEnd/>
          </a:ln>
        </p:spPr>
        <p:txBody>
          <a:bodyPr wrap="none" anchor="ctr"/>
          <a:lstStyle/>
          <a:p>
            <a:endParaRPr lang="ca-ES">
              <a:latin typeface="Calibri" pitchFamily="34" charset="0"/>
            </a:endParaRPr>
          </a:p>
        </p:txBody>
      </p:sp>
      <p:sp>
        <p:nvSpPr>
          <p:cNvPr id="465927" name="Line 9"/>
          <p:cNvSpPr>
            <a:spLocks noChangeShapeType="1"/>
          </p:cNvSpPr>
          <p:nvPr/>
        </p:nvSpPr>
        <p:spPr bwMode="auto">
          <a:xfrm flipH="1">
            <a:off x="5857875" y="1143000"/>
            <a:ext cx="1643063" cy="500063"/>
          </a:xfrm>
          <a:prstGeom prst="line">
            <a:avLst/>
          </a:prstGeom>
          <a:noFill/>
          <a:ln w="9525">
            <a:solidFill>
              <a:schemeClr val="tx1"/>
            </a:solidFill>
            <a:round/>
            <a:headEnd/>
            <a:tailEnd type="triangle" w="med" len="med"/>
          </a:ln>
        </p:spPr>
        <p:txBody>
          <a:bodyPr/>
          <a:lstStyle/>
          <a:p>
            <a:endParaRPr lang="en-US"/>
          </a:p>
        </p:txBody>
      </p:sp>
      <p:sp>
        <p:nvSpPr>
          <p:cNvPr id="465928" name="Line 9"/>
          <p:cNvSpPr>
            <a:spLocks noChangeShapeType="1"/>
          </p:cNvSpPr>
          <p:nvPr/>
        </p:nvSpPr>
        <p:spPr bwMode="auto">
          <a:xfrm flipH="1">
            <a:off x="5214938" y="1143000"/>
            <a:ext cx="1214437" cy="142875"/>
          </a:xfrm>
          <a:prstGeom prst="line">
            <a:avLst/>
          </a:prstGeom>
          <a:noFill/>
          <a:ln w="9525">
            <a:solidFill>
              <a:schemeClr val="tx1"/>
            </a:solidFill>
            <a:round/>
            <a:headEnd/>
            <a:tailEnd type="triangle" w="med" len="med"/>
          </a:ln>
        </p:spPr>
        <p:txBody>
          <a:bodyPr/>
          <a:lstStyle/>
          <a:p>
            <a:endParaRPr lang="en-US"/>
          </a:p>
        </p:txBody>
      </p:sp>
      <p:sp>
        <p:nvSpPr>
          <p:cNvPr id="10" name="Rectangle 13"/>
          <p:cNvSpPr>
            <a:spLocks noChangeArrowheads="1"/>
          </p:cNvSpPr>
          <p:nvPr/>
        </p:nvSpPr>
        <p:spPr bwMode="auto">
          <a:xfrm>
            <a:off x="7419975" y="3976688"/>
            <a:ext cx="1724025" cy="1074737"/>
          </a:xfrm>
          <a:prstGeom prst="rect">
            <a:avLst/>
          </a:prstGeom>
          <a:solidFill>
            <a:srgbClr val="008080">
              <a:alpha val="12941"/>
            </a:srgbClr>
          </a:solidFill>
          <a:ln w="9525">
            <a:solidFill>
              <a:schemeClr val="tx1"/>
            </a:solidFill>
            <a:miter lim="800000"/>
            <a:headEnd/>
            <a:tailEnd/>
          </a:ln>
        </p:spPr>
        <p:txBody>
          <a:bodyPr wrap="none" anchor="ctr"/>
          <a:lstStyle/>
          <a:p>
            <a:pPr algn="ctr"/>
            <a:r>
              <a:rPr lang="de-DE">
                <a:latin typeface="Calibri" pitchFamily="34" charset="0"/>
              </a:rPr>
              <a:t>Intercultural </a:t>
            </a:r>
          </a:p>
          <a:p>
            <a:pPr algn="ctr"/>
            <a:r>
              <a:rPr lang="de-DE">
                <a:latin typeface="Calibri" pitchFamily="34" charset="0"/>
              </a:rPr>
              <a:t>working </a:t>
            </a:r>
          </a:p>
          <a:p>
            <a:pPr algn="ctr"/>
            <a:r>
              <a:rPr lang="de-DE">
                <a:latin typeface="Calibri" pitchFamily="34" charset="0"/>
              </a:rPr>
              <a:t>relationships</a:t>
            </a:r>
          </a:p>
        </p:txBody>
      </p:sp>
      <p:sp>
        <p:nvSpPr>
          <p:cNvPr id="11" name="Rectangle 13"/>
          <p:cNvSpPr>
            <a:spLocks noChangeArrowheads="1"/>
          </p:cNvSpPr>
          <p:nvPr/>
        </p:nvSpPr>
        <p:spPr bwMode="auto">
          <a:xfrm>
            <a:off x="2832100" y="3465513"/>
            <a:ext cx="2214563" cy="646112"/>
          </a:xfrm>
          <a:prstGeom prst="rect">
            <a:avLst/>
          </a:prstGeom>
          <a:solidFill>
            <a:srgbClr val="008080">
              <a:alpha val="12941"/>
            </a:srgbClr>
          </a:solidFill>
          <a:ln w="9525">
            <a:solidFill>
              <a:schemeClr val="tx1"/>
            </a:solidFill>
            <a:miter lim="800000"/>
            <a:headEnd/>
            <a:tailEnd/>
          </a:ln>
        </p:spPr>
        <p:txBody>
          <a:bodyPr wrap="none" anchor="ctr"/>
          <a:lstStyle/>
          <a:p>
            <a:pPr algn="ctr"/>
            <a:r>
              <a:rPr lang="de-DE">
                <a:latin typeface="Calibri" pitchFamily="34" charset="0"/>
              </a:rPr>
              <a:t>0 own-ethnic </a:t>
            </a:r>
          </a:p>
          <a:p>
            <a:pPr algn="ctr"/>
            <a:r>
              <a:rPr lang="de-DE">
                <a:latin typeface="Calibri" pitchFamily="34" charset="0"/>
              </a:rPr>
              <a:t>contacts in GER</a:t>
            </a:r>
          </a:p>
        </p:txBody>
      </p:sp>
      <p:sp>
        <p:nvSpPr>
          <p:cNvPr id="12" name="Freihandform 7"/>
          <p:cNvSpPr/>
          <p:nvPr/>
        </p:nvSpPr>
        <p:spPr bwMode="auto">
          <a:xfrm>
            <a:off x="1184275" y="633413"/>
            <a:ext cx="2274888" cy="2640012"/>
          </a:xfrm>
          <a:custGeom>
            <a:avLst/>
            <a:gdLst>
              <a:gd name="connsiteX0" fmla="*/ 1932709 w 2275609"/>
              <a:gd name="connsiteY0" fmla="*/ 72736 h 2639291"/>
              <a:gd name="connsiteX1" fmla="*/ 1870364 w 2275609"/>
              <a:gd name="connsiteY1" fmla="*/ 51954 h 2639291"/>
              <a:gd name="connsiteX2" fmla="*/ 1839191 w 2275609"/>
              <a:gd name="connsiteY2" fmla="*/ 41563 h 2639291"/>
              <a:gd name="connsiteX3" fmla="*/ 1808018 w 2275609"/>
              <a:gd name="connsiteY3" fmla="*/ 20782 h 2639291"/>
              <a:gd name="connsiteX4" fmla="*/ 1724891 w 2275609"/>
              <a:gd name="connsiteY4" fmla="*/ 0 h 2639291"/>
              <a:gd name="connsiteX5" fmla="*/ 1569027 w 2275609"/>
              <a:gd name="connsiteY5" fmla="*/ 10391 h 2639291"/>
              <a:gd name="connsiteX6" fmla="*/ 1506682 w 2275609"/>
              <a:gd name="connsiteY6" fmla="*/ 41563 h 2639291"/>
              <a:gd name="connsiteX7" fmla="*/ 1444336 w 2275609"/>
              <a:gd name="connsiteY7" fmla="*/ 72736 h 2639291"/>
              <a:gd name="connsiteX8" fmla="*/ 1381991 w 2275609"/>
              <a:gd name="connsiteY8" fmla="*/ 114300 h 2639291"/>
              <a:gd name="connsiteX9" fmla="*/ 1361209 w 2275609"/>
              <a:gd name="connsiteY9" fmla="*/ 145472 h 2639291"/>
              <a:gd name="connsiteX10" fmla="*/ 1298864 w 2275609"/>
              <a:gd name="connsiteY10" fmla="*/ 187036 h 2639291"/>
              <a:gd name="connsiteX11" fmla="*/ 1246909 w 2275609"/>
              <a:gd name="connsiteY11" fmla="*/ 228600 h 2639291"/>
              <a:gd name="connsiteX12" fmla="*/ 1226127 w 2275609"/>
              <a:gd name="connsiteY12" fmla="*/ 259772 h 2639291"/>
              <a:gd name="connsiteX13" fmla="*/ 1163782 w 2275609"/>
              <a:gd name="connsiteY13" fmla="*/ 301336 h 2639291"/>
              <a:gd name="connsiteX14" fmla="*/ 1132609 w 2275609"/>
              <a:gd name="connsiteY14" fmla="*/ 322118 h 2639291"/>
              <a:gd name="connsiteX15" fmla="*/ 1101436 w 2275609"/>
              <a:gd name="connsiteY15" fmla="*/ 353291 h 2639291"/>
              <a:gd name="connsiteX16" fmla="*/ 1039091 w 2275609"/>
              <a:gd name="connsiteY16" fmla="*/ 394854 h 2639291"/>
              <a:gd name="connsiteX17" fmla="*/ 945573 w 2275609"/>
              <a:gd name="connsiteY17" fmla="*/ 467591 h 2639291"/>
              <a:gd name="connsiteX18" fmla="*/ 883227 w 2275609"/>
              <a:gd name="connsiteY18" fmla="*/ 529936 h 2639291"/>
              <a:gd name="connsiteX19" fmla="*/ 852055 w 2275609"/>
              <a:gd name="connsiteY19" fmla="*/ 561109 h 2639291"/>
              <a:gd name="connsiteX20" fmla="*/ 820882 w 2275609"/>
              <a:gd name="connsiteY20" fmla="*/ 581891 h 2639291"/>
              <a:gd name="connsiteX21" fmla="*/ 800100 w 2275609"/>
              <a:gd name="connsiteY21" fmla="*/ 613063 h 2639291"/>
              <a:gd name="connsiteX22" fmla="*/ 768927 w 2275609"/>
              <a:gd name="connsiteY22" fmla="*/ 623454 h 2639291"/>
              <a:gd name="connsiteX23" fmla="*/ 737755 w 2275609"/>
              <a:gd name="connsiteY23" fmla="*/ 644236 h 2639291"/>
              <a:gd name="connsiteX24" fmla="*/ 675409 w 2275609"/>
              <a:gd name="connsiteY24" fmla="*/ 696191 h 2639291"/>
              <a:gd name="connsiteX25" fmla="*/ 654627 w 2275609"/>
              <a:gd name="connsiteY25" fmla="*/ 727363 h 2639291"/>
              <a:gd name="connsiteX26" fmla="*/ 592282 w 2275609"/>
              <a:gd name="connsiteY26" fmla="*/ 768927 h 2639291"/>
              <a:gd name="connsiteX27" fmla="*/ 540327 w 2275609"/>
              <a:gd name="connsiteY27" fmla="*/ 831272 h 2639291"/>
              <a:gd name="connsiteX28" fmla="*/ 488373 w 2275609"/>
              <a:gd name="connsiteY28" fmla="*/ 883227 h 2639291"/>
              <a:gd name="connsiteX29" fmla="*/ 446809 w 2275609"/>
              <a:gd name="connsiteY29" fmla="*/ 945572 h 2639291"/>
              <a:gd name="connsiteX30" fmla="*/ 436418 w 2275609"/>
              <a:gd name="connsiteY30" fmla="*/ 976745 h 2639291"/>
              <a:gd name="connsiteX31" fmla="*/ 394855 w 2275609"/>
              <a:gd name="connsiteY31" fmla="*/ 1039091 h 2639291"/>
              <a:gd name="connsiteX32" fmla="*/ 384464 w 2275609"/>
              <a:gd name="connsiteY32" fmla="*/ 1070263 h 2639291"/>
              <a:gd name="connsiteX33" fmla="*/ 342900 w 2275609"/>
              <a:gd name="connsiteY33" fmla="*/ 1132609 h 2639291"/>
              <a:gd name="connsiteX34" fmla="*/ 332509 w 2275609"/>
              <a:gd name="connsiteY34" fmla="*/ 1163782 h 2639291"/>
              <a:gd name="connsiteX35" fmla="*/ 290945 w 2275609"/>
              <a:gd name="connsiteY35" fmla="*/ 1226127 h 2639291"/>
              <a:gd name="connsiteX36" fmla="*/ 270164 w 2275609"/>
              <a:gd name="connsiteY36" fmla="*/ 1257300 h 2639291"/>
              <a:gd name="connsiteX37" fmla="*/ 259773 w 2275609"/>
              <a:gd name="connsiteY37" fmla="*/ 1288472 h 2639291"/>
              <a:gd name="connsiteX38" fmla="*/ 218209 w 2275609"/>
              <a:gd name="connsiteY38" fmla="*/ 1350818 h 2639291"/>
              <a:gd name="connsiteX39" fmla="*/ 166255 w 2275609"/>
              <a:gd name="connsiteY39" fmla="*/ 1506682 h 2639291"/>
              <a:gd name="connsiteX40" fmla="*/ 145473 w 2275609"/>
              <a:gd name="connsiteY40" fmla="*/ 1579418 h 2639291"/>
              <a:gd name="connsiteX41" fmla="*/ 124691 w 2275609"/>
              <a:gd name="connsiteY41" fmla="*/ 1641763 h 2639291"/>
              <a:gd name="connsiteX42" fmla="*/ 114300 w 2275609"/>
              <a:gd name="connsiteY42" fmla="*/ 1672936 h 2639291"/>
              <a:gd name="connsiteX43" fmla="*/ 83127 w 2275609"/>
              <a:gd name="connsiteY43" fmla="*/ 1735282 h 2639291"/>
              <a:gd name="connsiteX44" fmla="*/ 51955 w 2275609"/>
              <a:gd name="connsiteY44" fmla="*/ 1839191 h 2639291"/>
              <a:gd name="connsiteX45" fmla="*/ 41564 w 2275609"/>
              <a:gd name="connsiteY45" fmla="*/ 1870363 h 2639291"/>
              <a:gd name="connsiteX46" fmla="*/ 10391 w 2275609"/>
              <a:gd name="connsiteY46" fmla="*/ 2078182 h 2639291"/>
              <a:gd name="connsiteX47" fmla="*/ 0 w 2275609"/>
              <a:gd name="connsiteY47" fmla="*/ 2192482 h 2639291"/>
              <a:gd name="connsiteX48" fmla="*/ 10391 w 2275609"/>
              <a:gd name="connsiteY48" fmla="*/ 2348345 h 2639291"/>
              <a:gd name="connsiteX49" fmla="*/ 20782 w 2275609"/>
              <a:gd name="connsiteY49" fmla="*/ 2379518 h 2639291"/>
              <a:gd name="connsiteX50" fmla="*/ 83127 w 2275609"/>
              <a:gd name="connsiteY50" fmla="*/ 2441863 h 2639291"/>
              <a:gd name="connsiteX51" fmla="*/ 103909 w 2275609"/>
              <a:gd name="connsiteY51" fmla="*/ 2473036 h 2639291"/>
              <a:gd name="connsiteX52" fmla="*/ 135082 w 2275609"/>
              <a:gd name="connsiteY52" fmla="*/ 2483427 h 2639291"/>
              <a:gd name="connsiteX53" fmla="*/ 166255 w 2275609"/>
              <a:gd name="connsiteY53" fmla="*/ 2504209 h 2639291"/>
              <a:gd name="connsiteX54" fmla="*/ 197427 w 2275609"/>
              <a:gd name="connsiteY54" fmla="*/ 2514600 h 2639291"/>
              <a:gd name="connsiteX55" fmla="*/ 228600 w 2275609"/>
              <a:gd name="connsiteY55" fmla="*/ 2535382 h 2639291"/>
              <a:gd name="connsiteX56" fmla="*/ 290945 w 2275609"/>
              <a:gd name="connsiteY56" fmla="*/ 2556163 h 2639291"/>
              <a:gd name="connsiteX57" fmla="*/ 363682 w 2275609"/>
              <a:gd name="connsiteY57" fmla="*/ 2597727 h 2639291"/>
              <a:gd name="connsiteX58" fmla="*/ 405245 w 2275609"/>
              <a:gd name="connsiteY58" fmla="*/ 2608118 h 2639291"/>
              <a:gd name="connsiteX59" fmla="*/ 436418 w 2275609"/>
              <a:gd name="connsiteY59" fmla="*/ 2618509 h 2639291"/>
              <a:gd name="connsiteX60" fmla="*/ 685800 w 2275609"/>
              <a:gd name="connsiteY60" fmla="*/ 2639291 h 2639291"/>
              <a:gd name="connsiteX61" fmla="*/ 789709 w 2275609"/>
              <a:gd name="connsiteY61" fmla="*/ 2628900 h 2639291"/>
              <a:gd name="connsiteX62" fmla="*/ 852055 w 2275609"/>
              <a:gd name="connsiteY62" fmla="*/ 2608118 h 2639291"/>
              <a:gd name="connsiteX63" fmla="*/ 914400 w 2275609"/>
              <a:gd name="connsiteY63" fmla="*/ 2566554 h 2639291"/>
              <a:gd name="connsiteX64" fmla="*/ 945573 w 2275609"/>
              <a:gd name="connsiteY64" fmla="*/ 2545772 h 2639291"/>
              <a:gd name="connsiteX65" fmla="*/ 966355 w 2275609"/>
              <a:gd name="connsiteY65" fmla="*/ 2514600 h 2639291"/>
              <a:gd name="connsiteX66" fmla="*/ 997527 w 2275609"/>
              <a:gd name="connsiteY66" fmla="*/ 2493818 h 2639291"/>
              <a:gd name="connsiteX67" fmla="*/ 1039091 w 2275609"/>
              <a:gd name="connsiteY67" fmla="*/ 2431472 h 2639291"/>
              <a:gd name="connsiteX68" fmla="*/ 1080655 w 2275609"/>
              <a:gd name="connsiteY68" fmla="*/ 2369127 h 2639291"/>
              <a:gd name="connsiteX69" fmla="*/ 1101436 w 2275609"/>
              <a:gd name="connsiteY69" fmla="*/ 2337954 h 2639291"/>
              <a:gd name="connsiteX70" fmla="*/ 1132609 w 2275609"/>
              <a:gd name="connsiteY70" fmla="*/ 2275609 h 2639291"/>
              <a:gd name="connsiteX71" fmla="*/ 1153391 w 2275609"/>
              <a:gd name="connsiteY71" fmla="*/ 2213263 h 2639291"/>
              <a:gd name="connsiteX72" fmla="*/ 1163782 w 2275609"/>
              <a:gd name="connsiteY72" fmla="*/ 2182091 h 2639291"/>
              <a:gd name="connsiteX73" fmla="*/ 1174173 w 2275609"/>
              <a:gd name="connsiteY73" fmla="*/ 2150918 h 2639291"/>
              <a:gd name="connsiteX74" fmla="*/ 1194955 w 2275609"/>
              <a:gd name="connsiteY74" fmla="*/ 2119745 h 2639291"/>
              <a:gd name="connsiteX75" fmla="*/ 1205345 w 2275609"/>
              <a:gd name="connsiteY75" fmla="*/ 2088572 h 2639291"/>
              <a:gd name="connsiteX76" fmla="*/ 1226127 w 2275609"/>
              <a:gd name="connsiteY76" fmla="*/ 2057400 h 2639291"/>
              <a:gd name="connsiteX77" fmla="*/ 1236518 w 2275609"/>
              <a:gd name="connsiteY77" fmla="*/ 2015836 h 2639291"/>
              <a:gd name="connsiteX78" fmla="*/ 1257300 w 2275609"/>
              <a:gd name="connsiteY78" fmla="*/ 1953491 h 2639291"/>
              <a:gd name="connsiteX79" fmla="*/ 1267691 w 2275609"/>
              <a:gd name="connsiteY79" fmla="*/ 1922318 h 2639291"/>
              <a:gd name="connsiteX80" fmla="*/ 1288473 w 2275609"/>
              <a:gd name="connsiteY80" fmla="*/ 1891145 h 2639291"/>
              <a:gd name="connsiteX81" fmla="*/ 1298864 w 2275609"/>
              <a:gd name="connsiteY81" fmla="*/ 1859972 h 2639291"/>
              <a:gd name="connsiteX82" fmla="*/ 1340427 w 2275609"/>
              <a:gd name="connsiteY82" fmla="*/ 1797627 h 2639291"/>
              <a:gd name="connsiteX83" fmla="*/ 1361209 w 2275609"/>
              <a:gd name="connsiteY83" fmla="*/ 1735282 h 2639291"/>
              <a:gd name="connsiteX84" fmla="*/ 1402773 w 2275609"/>
              <a:gd name="connsiteY84" fmla="*/ 1672936 h 2639291"/>
              <a:gd name="connsiteX85" fmla="*/ 1423555 w 2275609"/>
              <a:gd name="connsiteY85" fmla="*/ 1610591 h 2639291"/>
              <a:gd name="connsiteX86" fmla="*/ 1465118 w 2275609"/>
              <a:gd name="connsiteY86" fmla="*/ 1548245 h 2639291"/>
              <a:gd name="connsiteX87" fmla="*/ 1485900 w 2275609"/>
              <a:gd name="connsiteY87" fmla="*/ 1517072 h 2639291"/>
              <a:gd name="connsiteX88" fmla="*/ 1496291 w 2275609"/>
              <a:gd name="connsiteY88" fmla="*/ 1485900 h 2639291"/>
              <a:gd name="connsiteX89" fmla="*/ 1537855 w 2275609"/>
              <a:gd name="connsiteY89" fmla="*/ 1423554 h 2639291"/>
              <a:gd name="connsiteX90" fmla="*/ 1569027 w 2275609"/>
              <a:gd name="connsiteY90" fmla="*/ 1361209 h 2639291"/>
              <a:gd name="connsiteX91" fmla="*/ 1579418 w 2275609"/>
              <a:gd name="connsiteY91" fmla="*/ 1330036 h 2639291"/>
              <a:gd name="connsiteX92" fmla="*/ 1600200 w 2275609"/>
              <a:gd name="connsiteY92" fmla="*/ 1298863 h 2639291"/>
              <a:gd name="connsiteX93" fmla="*/ 1610591 w 2275609"/>
              <a:gd name="connsiteY93" fmla="*/ 1267691 h 2639291"/>
              <a:gd name="connsiteX94" fmla="*/ 1652155 w 2275609"/>
              <a:gd name="connsiteY94" fmla="*/ 1205345 h 2639291"/>
              <a:gd name="connsiteX95" fmla="*/ 1662545 w 2275609"/>
              <a:gd name="connsiteY95" fmla="*/ 1174172 h 2639291"/>
              <a:gd name="connsiteX96" fmla="*/ 1704109 w 2275609"/>
              <a:gd name="connsiteY96" fmla="*/ 1111827 h 2639291"/>
              <a:gd name="connsiteX97" fmla="*/ 1724891 w 2275609"/>
              <a:gd name="connsiteY97" fmla="*/ 1080654 h 2639291"/>
              <a:gd name="connsiteX98" fmla="*/ 1745673 w 2275609"/>
              <a:gd name="connsiteY98" fmla="*/ 1049482 h 2639291"/>
              <a:gd name="connsiteX99" fmla="*/ 1766455 w 2275609"/>
              <a:gd name="connsiteY99" fmla="*/ 1018309 h 2639291"/>
              <a:gd name="connsiteX100" fmla="*/ 1818409 w 2275609"/>
              <a:gd name="connsiteY100" fmla="*/ 924791 h 2639291"/>
              <a:gd name="connsiteX101" fmla="*/ 1839191 w 2275609"/>
              <a:gd name="connsiteY101" fmla="*/ 893618 h 2639291"/>
              <a:gd name="connsiteX102" fmla="*/ 1870364 w 2275609"/>
              <a:gd name="connsiteY102" fmla="*/ 872836 h 2639291"/>
              <a:gd name="connsiteX103" fmla="*/ 1974273 w 2275609"/>
              <a:gd name="connsiteY103" fmla="*/ 748145 h 2639291"/>
              <a:gd name="connsiteX104" fmla="*/ 2036618 w 2275609"/>
              <a:gd name="connsiteY104" fmla="*/ 706582 h 2639291"/>
              <a:gd name="connsiteX105" fmla="*/ 2088573 w 2275609"/>
              <a:gd name="connsiteY105" fmla="*/ 665018 h 2639291"/>
              <a:gd name="connsiteX106" fmla="*/ 2140527 w 2275609"/>
              <a:gd name="connsiteY106" fmla="*/ 602672 h 2639291"/>
              <a:gd name="connsiteX107" fmla="*/ 2171700 w 2275609"/>
              <a:gd name="connsiteY107" fmla="*/ 581891 h 2639291"/>
              <a:gd name="connsiteX108" fmla="*/ 2192482 w 2275609"/>
              <a:gd name="connsiteY108" fmla="*/ 550718 h 2639291"/>
              <a:gd name="connsiteX109" fmla="*/ 2244436 w 2275609"/>
              <a:gd name="connsiteY109" fmla="*/ 509154 h 2639291"/>
              <a:gd name="connsiteX110" fmla="*/ 2265218 w 2275609"/>
              <a:gd name="connsiteY110" fmla="*/ 446809 h 2639291"/>
              <a:gd name="connsiteX111" fmla="*/ 2275609 w 2275609"/>
              <a:gd name="connsiteY111" fmla="*/ 415636 h 2639291"/>
              <a:gd name="connsiteX112" fmla="*/ 2265218 w 2275609"/>
              <a:gd name="connsiteY112" fmla="*/ 270163 h 2639291"/>
              <a:gd name="connsiteX113" fmla="*/ 2244436 w 2275609"/>
              <a:gd name="connsiteY113" fmla="*/ 207818 h 2639291"/>
              <a:gd name="connsiteX114" fmla="*/ 2234045 w 2275609"/>
              <a:gd name="connsiteY114" fmla="*/ 176645 h 2639291"/>
              <a:gd name="connsiteX115" fmla="*/ 2202873 w 2275609"/>
              <a:gd name="connsiteY115" fmla="*/ 155863 h 2639291"/>
              <a:gd name="connsiteX116" fmla="*/ 2140527 w 2275609"/>
              <a:gd name="connsiteY116" fmla="*/ 135082 h 2639291"/>
              <a:gd name="connsiteX117" fmla="*/ 2057400 w 2275609"/>
              <a:gd name="connsiteY117" fmla="*/ 114300 h 2639291"/>
              <a:gd name="connsiteX118" fmla="*/ 1953491 w 2275609"/>
              <a:gd name="connsiteY118" fmla="*/ 103909 h 2639291"/>
              <a:gd name="connsiteX119" fmla="*/ 1932709 w 2275609"/>
              <a:gd name="connsiteY119" fmla="*/ 72736 h 26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275609" h="2639291">
                <a:moveTo>
                  <a:pt x="1932709" y="72736"/>
                </a:moveTo>
                <a:cubicBezTo>
                  <a:pt x="1918855" y="64077"/>
                  <a:pt x="1891146" y="58881"/>
                  <a:pt x="1870364" y="51954"/>
                </a:cubicBezTo>
                <a:cubicBezTo>
                  <a:pt x="1859973" y="48490"/>
                  <a:pt x="1848305" y="47638"/>
                  <a:pt x="1839191" y="41563"/>
                </a:cubicBezTo>
                <a:cubicBezTo>
                  <a:pt x="1828800" y="34636"/>
                  <a:pt x="1819754" y="25050"/>
                  <a:pt x="1808018" y="20782"/>
                </a:cubicBezTo>
                <a:cubicBezTo>
                  <a:pt x="1781176" y="11021"/>
                  <a:pt x="1724891" y="0"/>
                  <a:pt x="1724891" y="0"/>
                </a:cubicBezTo>
                <a:cubicBezTo>
                  <a:pt x="1672936" y="3464"/>
                  <a:pt x="1620779" y="4641"/>
                  <a:pt x="1569027" y="10391"/>
                </a:cubicBezTo>
                <a:cubicBezTo>
                  <a:pt x="1535450" y="14122"/>
                  <a:pt x="1536202" y="26804"/>
                  <a:pt x="1506682" y="41563"/>
                </a:cubicBezTo>
                <a:cubicBezTo>
                  <a:pt x="1459822" y="64992"/>
                  <a:pt x="1489000" y="35515"/>
                  <a:pt x="1444336" y="72736"/>
                </a:cubicBezTo>
                <a:cubicBezTo>
                  <a:pt x="1392446" y="115979"/>
                  <a:pt x="1436775" y="96039"/>
                  <a:pt x="1381991" y="114300"/>
                </a:cubicBezTo>
                <a:cubicBezTo>
                  <a:pt x="1375064" y="124691"/>
                  <a:pt x="1370607" y="137249"/>
                  <a:pt x="1361209" y="145472"/>
                </a:cubicBezTo>
                <a:cubicBezTo>
                  <a:pt x="1342412" y="161919"/>
                  <a:pt x="1298864" y="187036"/>
                  <a:pt x="1298864" y="187036"/>
                </a:cubicBezTo>
                <a:cubicBezTo>
                  <a:pt x="1239308" y="276370"/>
                  <a:pt x="1318608" y="171242"/>
                  <a:pt x="1246909" y="228600"/>
                </a:cubicBezTo>
                <a:cubicBezTo>
                  <a:pt x="1237157" y="236401"/>
                  <a:pt x="1235525" y="251549"/>
                  <a:pt x="1226127" y="259772"/>
                </a:cubicBezTo>
                <a:cubicBezTo>
                  <a:pt x="1207330" y="276219"/>
                  <a:pt x="1184564" y="287481"/>
                  <a:pt x="1163782" y="301336"/>
                </a:cubicBezTo>
                <a:cubicBezTo>
                  <a:pt x="1153391" y="308263"/>
                  <a:pt x="1141440" y="313287"/>
                  <a:pt x="1132609" y="322118"/>
                </a:cubicBezTo>
                <a:cubicBezTo>
                  <a:pt x="1122218" y="332509"/>
                  <a:pt x="1113036" y="344269"/>
                  <a:pt x="1101436" y="353291"/>
                </a:cubicBezTo>
                <a:cubicBezTo>
                  <a:pt x="1081721" y="368625"/>
                  <a:pt x="1056752" y="377193"/>
                  <a:pt x="1039091" y="394854"/>
                </a:cubicBezTo>
                <a:cubicBezTo>
                  <a:pt x="969000" y="464945"/>
                  <a:pt x="1004627" y="447906"/>
                  <a:pt x="945573" y="467591"/>
                </a:cubicBezTo>
                <a:lnTo>
                  <a:pt x="883227" y="529936"/>
                </a:lnTo>
                <a:cubicBezTo>
                  <a:pt x="872836" y="540327"/>
                  <a:pt x="864282" y="552958"/>
                  <a:pt x="852055" y="561109"/>
                </a:cubicBezTo>
                <a:lnTo>
                  <a:pt x="820882" y="581891"/>
                </a:lnTo>
                <a:cubicBezTo>
                  <a:pt x="813955" y="592282"/>
                  <a:pt x="809852" y="605262"/>
                  <a:pt x="800100" y="613063"/>
                </a:cubicBezTo>
                <a:cubicBezTo>
                  <a:pt x="791547" y="619905"/>
                  <a:pt x="778724" y="618556"/>
                  <a:pt x="768927" y="623454"/>
                </a:cubicBezTo>
                <a:cubicBezTo>
                  <a:pt x="757757" y="629039"/>
                  <a:pt x="747349" y="636241"/>
                  <a:pt x="737755" y="644236"/>
                </a:cubicBezTo>
                <a:cubicBezTo>
                  <a:pt x="657754" y="710904"/>
                  <a:pt x="752800" y="644597"/>
                  <a:pt x="675409" y="696191"/>
                </a:cubicBezTo>
                <a:cubicBezTo>
                  <a:pt x="668482" y="706582"/>
                  <a:pt x="664025" y="719140"/>
                  <a:pt x="654627" y="727363"/>
                </a:cubicBezTo>
                <a:cubicBezTo>
                  <a:pt x="635830" y="743810"/>
                  <a:pt x="592282" y="768927"/>
                  <a:pt x="592282" y="768927"/>
                </a:cubicBezTo>
                <a:cubicBezTo>
                  <a:pt x="540684" y="846324"/>
                  <a:pt x="607000" y="751266"/>
                  <a:pt x="540327" y="831272"/>
                </a:cubicBezTo>
                <a:cubicBezTo>
                  <a:pt x="497029" y="883229"/>
                  <a:pt x="545524" y="845125"/>
                  <a:pt x="488373" y="883227"/>
                </a:cubicBezTo>
                <a:cubicBezTo>
                  <a:pt x="463666" y="957349"/>
                  <a:pt x="498700" y="867737"/>
                  <a:pt x="446809" y="945572"/>
                </a:cubicBezTo>
                <a:cubicBezTo>
                  <a:pt x="440733" y="954685"/>
                  <a:pt x="441737" y="967170"/>
                  <a:pt x="436418" y="976745"/>
                </a:cubicBezTo>
                <a:cubicBezTo>
                  <a:pt x="424288" y="998579"/>
                  <a:pt x="402754" y="1015396"/>
                  <a:pt x="394855" y="1039091"/>
                </a:cubicBezTo>
                <a:cubicBezTo>
                  <a:pt x="391391" y="1049482"/>
                  <a:pt x="389783" y="1060689"/>
                  <a:pt x="384464" y="1070263"/>
                </a:cubicBezTo>
                <a:cubicBezTo>
                  <a:pt x="372334" y="1092097"/>
                  <a:pt x="350798" y="1108914"/>
                  <a:pt x="342900" y="1132609"/>
                </a:cubicBezTo>
                <a:cubicBezTo>
                  <a:pt x="339436" y="1143000"/>
                  <a:pt x="337828" y="1154207"/>
                  <a:pt x="332509" y="1163782"/>
                </a:cubicBezTo>
                <a:cubicBezTo>
                  <a:pt x="320379" y="1185615"/>
                  <a:pt x="304799" y="1205345"/>
                  <a:pt x="290945" y="1226127"/>
                </a:cubicBezTo>
                <a:cubicBezTo>
                  <a:pt x="284018" y="1236518"/>
                  <a:pt x="274113" y="1245453"/>
                  <a:pt x="270164" y="1257300"/>
                </a:cubicBezTo>
                <a:cubicBezTo>
                  <a:pt x="266700" y="1267691"/>
                  <a:pt x="265092" y="1278898"/>
                  <a:pt x="259773" y="1288472"/>
                </a:cubicBezTo>
                <a:cubicBezTo>
                  <a:pt x="247643" y="1310306"/>
                  <a:pt x="226107" y="1327123"/>
                  <a:pt x="218209" y="1350818"/>
                </a:cubicBezTo>
                <a:lnTo>
                  <a:pt x="166255" y="1506682"/>
                </a:lnTo>
                <a:cubicBezTo>
                  <a:pt x="131317" y="1611499"/>
                  <a:pt x="184638" y="1448870"/>
                  <a:pt x="145473" y="1579418"/>
                </a:cubicBezTo>
                <a:cubicBezTo>
                  <a:pt x="139178" y="1600400"/>
                  <a:pt x="131618" y="1620981"/>
                  <a:pt x="124691" y="1641763"/>
                </a:cubicBezTo>
                <a:cubicBezTo>
                  <a:pt x="121227" y="1652154"/>
                  <a:pt x="120376" y="1663822"/>
                  <a:pt x="114300" y="1672936"/>
                </a:cubicBezTo>
                <a:cubicBezTo>
                  <a:pt x="91530" y="1707092"/>
                  <a:pt x="93882" y="1697639"/>
                  <a:pt x="83127" y="1735282"/>
                </a:cubicBezTo>
                <a:cubicBezTo>
                  <a:pt x="51719" y="1845207"/>
                  <a:pt x="101340" y="1691032"/>
                  <a:pt x="51955" y="1839191"/>
                </a:cubicBezTo>
                <a:lnTo>
                  <a:pt x="41564" y="1870363"/>
                </a:lnTo>
                <a:cubicBezTo>
                  <a:pt x="31297" y="1931968"/>
                  <a:pt x="15143" y="2025908"/>
                  <a:pt x="10391" y="2078182"/>
                </a:cubicBezTo>
                <a:lnTo>
                  <a:pt x="0" y="2192482"/>
                </a:lnTo>
                <a:cubicBezTo>
                  <a:pt x="3464" y="2244436"/>
                  <a:pt x="4641" y="2296594"/>
                  <a:pt x="10391" y="2348345"/>
                </a:cubicBezTo>
                <a:cubicBezTo>
                  <a:pt x="11601" y="2359231"/>
                  <a:pt x="14057" y="2370872"/>
                  <a:pt x="20782" y="2379518"/>
                </a:cubicBezTo>
                <a:cubicBezTo>
                  <a:pt x="38826" y="2402717"/>
                  <a:pt x="66825" y="2417409"/>
                  <a:pt x="83127" y="2441863"/>
                </a:cubicBezTo>
                <a:cubicBezTo>
                  <a:pt x="90054" y="2452254"/>
                  <a:pt x="94157" y="2465235"/>
                  <a:pt x="103909" y="2473036"/>
                </a:cubicBezTo>
                <a:cubicBezTo>
                  <a:pt x="112462" y="2479878"/>
                  <a:pt x="125285" y="2478529"/>
                  <a:pt x="135082" y="2483427"/>
                </a:cubicBezTo>
                <a:cubicBezTo>
                  <a:pt x="146252" y="2489012"/>
                  <a:pt x="155085" y="2498624"/>
                  <a:pt x="166255" y="2504209"/>
                </a:cubicBezTo>
                <a:cubicBezTo>
                  <a:pt x="176051" y="2509107"/>
                  <a:pt x="187631" y="2509702"/>
                  <a:pt x="197427" y="2514600"/>
                </a:cubicBezTo>
                <a:cubicBezTo>
                  <a:pt x="208597" y="2520185"/>
                  <a:pt x="217188" y="2530310"/>
                  <a:pt x="228600" y="2535382"/>
                </a:cubicBezTo>
                <a:cubicBezTo>
                  <a:pt x="248618" y="2544279"/>
                  <a:pt x="272718" y="2544012"/>
                  <a:pt x="290945" y="2556163"/>
                </a:cubicBezTo>
                <a:cubicBezTo>
                  <a:pt x="316786" y="2573390"/>
                  <a:pt x="333548" y="2586427"/>
                  <a:pt x="363682" y="2597727"/>
                </a:cubicBezTo>
                <a:cubicBezTo>
                  <a:pt x="377053" y="2602741"/>
                  <a:pt x="391514" y="2604195"/>
                  <a:pt x="405245" y="2608118"/>
                </a:cubicBezTo>
                <a:cubicBezTo>
                  <a:pt x="415777" y="2611127"/>
                  <a:pt x="425726" y="2616133"/>
                  <a:pt x="436418" y="2618509"/>
                </a:cubicBezTo>
                <a:cubicBezTo>
                  <a:pt x="519043" y="2636870"/>
                  <a:pt x="600167" y="2634534"/>
                  <a:pt x="685800" y="2639291"/>
                </a:cubicBezTo>
                <a:cubicBezTo>
                  <a:pt x="720436" y="2635827"/>
                  <a:pt x="755496" y="2635315"/>
                  <a:pt x="789709" y="2628900"/>
                </a:cubicBezTo>
                <a:cubicBezTo>
                  <a:pt x="811240" y="2624863"/>
                  <a:pt x="852055" y="2608118"/>
                  <a:pt x="852055" y="2608118"/>
                </a:cubicBezTo>
                <a:lnTo>
                  <a:pt x="914400" y="2566554"/>
                </a:lnTo>
                <a:lnTo>
                  <a:pt x="945573" y="2545772"/>
                </a:lnTo>
                <a:cubicBezTo>
                  <a:pt x="952500" y="2535381"/>
                  <a:pt x="957525" y="2523430"/>
                  <a:pt x="966355" y="2514600"/>
                </a:cubicBezTo>
                <a:cubicBezTo>
                  <a:pt x="975185" y="2505770"/>
                  <a:pt x="989304" y="2503216"/>
                  <a:pt x="997527" y="2493818"/>
                </a:cubicBezTo>
                <a:cubicBezTo>
                  <a:pt x="1013974" y="2475021"/>
                  <a:pt x="1025236" y="2452254"/>
                  <a:pt x="1039091" y="2431472"/>
                </a:cubicBezTo>
                <a:lnTo>
                  <a:pt x="1080655" y="2369127"/>
                </a:lnTo>
                <a:cubicBezTo>
                  <a:pt x="1087582" y="2358736"/>
                  <a:pt x="1097487" y="2349801"/>
                  <a:pt x="1101436" y="2337954"/>
                </a:cubicBezTo>
                <a:cubicBezTo>
                  <a:pt x="1139334" y="2224263"/>
                  <a:pt x="1078891" y="2396475"/>
                  <a:pt x="1132609" y="2275609"/>
                </a:cubicBezTo>
                <a:cubicBezTo>
                  <a:pt x="1141506" y="2255591"/>
                  <a:pt x="1146464" y="2234045"/>
                  <a:pt x="1153391" y="2213263"/>
                </a:cubicBezTo>
                <a:lnTo>
                  <a:pt x="1163782" y="2182091"/>
                </a:lnTo>
                <a:cubicBezTo>
                  <a:pt x="1167246" y="2171700"/>
                  <a:pt x="1168097" y="2160032"/>
                  <a:pt x="1174173" y="2150918"/>
                </a:cubicBezTo>
                <a:lnTo>
                  <a:pt x="1194955" y="2119745"/>
                </a:lnTo>
                <a:cubicBezTo>
                  <a:pt x="1198418" y="2109354"/>
                  <a:pt x="1200447" y="2098369"/>
                  <a:pt x="1205345" y="2088572"/>
                </a:cubicBezTo>
                <a:cubicBezTo>
                  <a:pt x="1210930" y="2077402"/>
                  <a:pt x="1221208" y="2068878"/>
                  <a:pt x="1226127" y="2057400"/>
                </a:cubicBezTo>
                <a:cubicBezTo>
                  <a:pt x="1231753" y="2044274"/>
                  <a:pt x="1232414" y="2029515"/>
                  <a:pt x="1236518" y="2015836"/>
                </a:cubicBezTo>
                <a:cubicBezTo>
                  <a:pt x="1242813" y="1994854"/>
                  <a:pt x="1250373" y="1974273"/>
                  <a:pt x="1257300" y="1953491"/>
                </a:cubicBezTo>
                <a:cubicBezTo>
                  <a:pt x="1260764" y="1943100"/>
                  <a:pt x="1261615" y="1931432"/>
                  <a:pt x="1267691" y="1922318"/>
                </a:cubicBezTo>
                <a:cubicBezTo>
                  <a:pt x="1274618" y="1911927"/>
                  <a:pt x="1282888" y="1902315"/>
                  <a:pt x="1288473" y="1891145"/>
                </a:cubicBezTo>
                <a:cubicBezTo>
                  <a:pt x="1293371" y="1881348"/>
                  <a:pt x="1293545" y="1869547"/>
                  <a:pt x="1298864" y="1859972"/>
                </a:cubicBezTo>
                <a:cubicBezTo>
                  <a:pt x="1310994" y="1838139"/>
                  <a:pt x="1332529" y="1821322"/>
                  <a:pt x="1340427" y="1797627"/>
                </a:cubicBezTo>
                <a:cubicBezTo>
                  <a:pt x="1347354" y="1776845"/>
                  <a:pt x="1349058" y="1753509"/>
                  <a:pt x="1361209" y="1735282"/>
                </a:cubicBezTo>
                <a:cubicBezTo>
                  <a:pt x="1375064" y="1714500"/>
                  <a:pt x="1394875" y="1696631"/>
                  <a:pt x="1402773" y="1672936"/>
                </a:cubicBezTo>
                <a:cubicBezTo>
                  <a:pt x="1409700" y="1652154"/>
                  <a:pt x="1411404" y="1628818"/>
                  <a:pt x="1423555" y="1610591"/>
                </a:cubicBezTo>
                <a:lnTo>
                  <a:pt x="1465118" y="1548245"/>
                </a:lnTo>
                <a:cubicBezTo>
                  <a:pt x="1472045" y="1537854"/>
                  <a:pt x="1481951" y="1528920"/>
                  <a:pt x="1485900" y="1517072"/>
                </a:cubicBezTo>
                <a:cubicBezTo>
                  <a:pt x="1489364" y="1506681"/>
                  <a:pt x="1490972" y="1495474"/>
                  <a:pt x="1496291" y="1485900"/>
                </a:cubicBezTo>
                <a:cubicBezTo>
                  <a:pt x="1508421" y="1464066"/>
                  <a:pt x="1537855" y="1423554"/>
                  <a:pt x="1537855" y="1423554"/>
                </a:cubicBezTo>
                <a:cubicBezTo>
                  <a:pt x="1563969" y="1345207"/>
                  <a:pt x="1528743" y="1441776"/>
                  <a:pt x="1569027" y="1361209"/>
                </a:cubicBezTo>
                <a:cubicBezTo>
                  <a:pt x="1573925" y="1351412"/>
                  <a:pt x="1574520" y="1339833"/>
                  <a:pt x="1579418" y="1330036"/>
                </a:cubicBezTo>
                <a:cubicBezTo>
                  <a:pt x="1585003" y="1318866"/>
                  <a:pt x="1594615" y="1310033"/>
                  <a:pt x="1600200" y="1298863"/>
                </a:cubicBezTo>
                <a:cubicBezTo>
                  <a:pt x="1605098" y="1289067"/>
                  <a:pt x="1605272" y="1277265"/>
                  <a:pt x="1610591" y="1267691"/>
                </a:cubicBezTo>
                <a:cubicBezTo>
                  <a:pt x="1622721" y="1245857"/>
                  <a:pt x="1652155" y="1205345"/>
                  <a:pt x="1652155" y="1205345"/>
                </a:cubicBezTo>
                <a:cubicBezTo>
                  <a:pt x="1655618" y="1194954"/>
                  <a:pt x="1657226" y="1183747"/>
                  <a:pt x="1662545" y="1174172"/>
                </a:cubicBezTo>
                <a:cubicBezTo>
                  <a:pt x="1674675" y="1152338"/>
                  <a:pt x="1690254" y="1132609"/>
                  <a:pt x="1704109" y="1111827"/>
                </a:cubicBezTo>
                <a:lnTo>
                  <a:pt x="1724891" y="1080654"/>
                </a:lnTo>
                <a:lnTo>
                  <a:pt x="1745673" y="1049482"/>
                </a:lnTo>
                <a:lnTo>
                  <a:pt x="1766455" y="1018309"/>
                </a:lnTo>
                <a:cubicBezTo>
                  <a:pt x="1784743" y="963441"/>
                  <a:pt x="1770769" y="996250"/>
                  <a:pt x="1818409" y="924791"/>
                </a:cubicBezTo>
                <a:cubicBezTo>
                  <a:pt x="1825336" y="914400"/>
                  <a:pt x="1828800" y="900545"/>
                  <a:pt x="1839191" y="893618"/>
                </a:cubicBezTo>
                <a:lnTo>
                  <a:pt x="1870364" y="872836"/>
                </a:lnTo>
                <a:cubicBezTo>
                  <a:pt x="1901033" y="826832"/>
                  <a:pt x="1926269" y="780148"/>
                  <a:pt x="1974273" y="748145"/>
                </a:cubicBezTo>
                <a:lnTo>
                  <a:pt x="2036618" y="706582"/>
                </a:lnTo>
                <a:cubicBezTo>
                  <a:pt x="2083097" y="636864"/>
                  <a:pt x="2028343" y="705172"/>
                  <a:pt x="2088573" y="665018"/>
                </a:cubicBezTo>
                <a:cubicBezTo>
                  <a:pt x="2139641" y="630972"/>
                  <a:pt x="2102190" y="641009"/>
                  <a:pt x="2140527" y="602672"/>
                </a:cubicBezTo>
                <a:cubicBezTo>
                  <a:pt x="2149358" y="593842"/>
                  <a:pt x="2161309" y="588818"/>
                  <a:pt x="2171700" y="581891"/>
                </a:cubicBezTo>
                <a:cubicBezTo>
                  <a:pt x="2178627" y="571500"/>
                  <a:pt x="2182730" y="558519"/>
                  <a:pt x="2192482" y="550718"/>
                </a:cubicBezTo>
                <a:cubicBezTo>
                  <a:pt x="2237165" y="514972"/>
                  <a:pt x="2215684" y="573847"/>
                  <a:pt x="2244436" y="509154"/>
                </a:cubicBezTo>
                <a:cubicBezTo>
                  <a:pt x="2253333" y="489136"/>
                  <a:pt x="2258291" y="467591"/>
                  <a:pt x="2265218" y="446809"/>
                </a:cubicBezTo>
                <a:lnTo>
                  <a:pt x="2275609" y="415636"/>
                </a:lnTo>
                <a:cubicBezTo>
                  <a:pt x="2272145" y="367145"/>
                  <a:pt x="2272430" y="318240"/>
                  <a:pt x="2265218" y="270163"/>
                </a:cubicBezTo>
                <a:cubicBezTo>
                  <a:pt x="2261968" y="248500"/>
                  <a:pt x="2251363" y="228600"/>
                  <a:pt x="2244436" y="207818"/>
                </a:cubicBezTo>
                <a:cubicBezTo>
                  <a:pt x="2240972" y="197427"/>
                  <a:pt x="2243158" y="182721"/>
                  <a:pt x="2234045" y="176645"/>
                </a:cubicBezTo>
                <a:cubicBezTo>
                  <a:pt x="2223654" y="169718"/>
                  <a:pt x="2214285" y="160935"/>
                  <a:pt x="2202873" y="155863"/>
                </a:cubicBezTo>
                <a:cubicBezTo>
                  <a:pt x="2182855" y="146966"/>
                  <a:pt x="2161309" y="142009"/>
                  <a:pt x="2140527" y="135082"/>
                </a:cubicBezTo>
                <a:cubicBezTo>
                  <a:pt x="2105556" y="123425"/>
                  <a:pt x="2099203" y="119874"/>
                  <a:pt x="2057400" y="114300"/>
                </a:cubicBezTo>
                <a:cubicBezTo>
                  <a:pt x="2022896" y="109699"/>
                  <a:pt x="1988127" y="107373"/>
                  <a:pt x="1953491" y="103909"/>
                </a:cubicBezTo>
                <a:cubicBezTo>
                  <a:pt x="1913024" y="90420"/>
                  <a:pt x="1946563" y="81395"/>
                  <a:pt x="1932709" y="72736"/>
                </a:cubicBezTo>
                <a:close/>
              </a:path>
            </a:pathLst>
          </a:cu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3" name="Freihandform 11"/>
          <p:cNvSpPr/>
          <p:nvPr/>
        </p:nvSpPr>
        <p:spPr bwMode="auto">
          <a:xfrm>
            <a:off x="1547813" y="3829050"/>
            <a:ext cx="1162050" cy="1538288"/>
          </a:xfrm>
          <a:custGeom>
            <a:avLst/>
            <a:gdLst>
              <a:gd name="connsiteX0" fmla="*/ 195182 w 1161537"/>
              <a:gd name="connsiteY0" fmla="*/ 10391 h 1537855"/>
              <a:gd name="connsiteX1" fmla="*/ 226355 w 1161537"/>
              <a:gd name="connsiteY1" fmla="*/ 0 h 1537855"/>
              <a:gd name="connsiteX2" fmla="*/ 506910 w 1161537"/>
              <a:gd name="connsiteY2" fmla="*/ 20782 h 1537855"/>
              <a:gd name="connsiteX3" fmla="*/ 569255 w 1161537"/>
              <a:gd name="connsiteY3" fmla="*/ 41564 h 1537855"/>
              <a:gd name="connsiteX4" fmla="*/ 631601 w 1161537"/>
              <a:gd name="connsiteY4" fmla="*/ 72736 h 1537855"/>
              <a:gd name="connsiteX5" fmla="*/ 662773 w 1161537"/>
              <a:gd name="connsiteY5" fmla="*/ 93518 h 1537855"/>
              <a:gd name="connsiteX6" fmla="*/ 693946 w 1161537"/>
              <a:gd name="connsiteY6" fmla="*/ 103909 h 1537855"/>
              <a:gd name="connsiteX7" fmla="*/ 725119 w 1161537"/>
              <a:gd name="connsiteY7" fmla="*/ 135082 h 1537855"/>
              <a:gd name="connsiteX8" fmla="*/ 756292 w 1161537"/>
              <a:gd name="connsiteY8" fmla="*/ 155864 h 1537855"/>
              <a:gd name="connsiteX9" fmla="*/ 787464 w 1161537"/>
              <a:gd name="connsiteY9" fmla="*/ 187036 h 1537855"/>
              <a:gd name="connsiteX10" fmla="*/ 818637 w 1161537"/>
              <a:gd name="connsiteY10" fmla="*/ 207818 h 1537855"/>
              <a:gd name="connsiteX11" fmla="*/ 870592 w 1161537"/>
              <a:gd name="connsiteY11" fmla="*/ 270164 h 1537855"/>
              <a:gd name="connsiteX12" fmla="*/ 901764 w 1161537"/>
              <a:gd name="connsiteY12" fmla="*/ 290945 h 1537855"/>
              <a:gd name="connsiteX13" fmla="*/ 922546 w 1161537"/>
              <a:gd name="connsiteY13" fmla="*/ 322118 h 1537855"/>
              <a:gd name="connsiteX14" fmla="*/ 932937 w 1161537"/>
              <a:gd name="connsiteY14" fmla="*/ 353291 h 1537855"/>
              <a:gd name="connsiteX15" fmla="*/ 995282 w 1161537"/>
              <a:gd name="connsiteY15" fmla="*/ 405245 h 1537855"/>
              <a:gd name="connsiteX16" fmla="*/ 1026455 w 1161537"/>
              <a:gd name="connsiteY16" fmla="*/ 467591 h 1537855"/>
              <a:gd name="connsiteX17" fmla="*/ 1047237 w 1161537"/>
              <a:gd name="connsiteY17" fmla="*/ 498764 h 1537855"/>
              <a:gd name="connsiteX18" fmla="*/ 1078410 w 1161537"/>
              <a:gd name="connsiteY18" fmla="*/ 592282 h 1537855"/>
              <a:gd name="connsiteX19" fmla="*/ 1109582 w 1161537"/>
              <a:gd name="connsiteY19" fmla="*/ 685800 h 1537855"/>
              <a:gd name="connsiteX20" fmla="*/ 1119973 w 1161537"/>
              <a:gd name="connsiteY20" fmla="*/ 716973 h 1537855"/>
              <a:gd name="connsiteX21" fmla="*/ 1140755 w 1161537"/>
              <a:gd name="connsiteY21" fmla="*/ 820882 h 1537855"/>
              <a:gd name="connsiteX22" fmla="*/ 1161537 w 1161537"/>
              <a:gd name="connsiteY22" fmla="*/ 914400 h 1537855"/>
              <a:gd name="connsiteX23" fmla="*/ 1151146 w 1161537"/>
              <a:gd name="connsiteY23" fmla="*/ 1059873 h 1537855"/>
              <a:gd name="connsiteX24" fmla="*/ 1140755 w 1161537"/>
              <a:gd name="connsiteY24" fmla="*/ 1101436 h 1537855"/>
              <a:gd name="connsiteX25" fmla="*/ 1119973 w 1161537"/>
              <a:gd name="connsiteY25" fmla="*/ 1163782 h 1537855"/>
              <a:gd name="connsiteX26" fmla="*/ 1047237 w 1161537"/>
              <a:gd name="connsiteY26" fmla="*/ 1257300 h 1537855"/>
              <a:gd name="connsiteX27" fmla="*/ 1005673 w 1161537"/>
              <a:gd name="connsiteY27" fmla="*/ 1319645 h 1537855"/>
              <a:gd name="connsiteX28" fmla="*/ 953719 w 1161537"/>
              <a:gd name="connsiteY28" fmla="*/ 1371600 h 1537855"/>
              <a:gd name="connsiteX29" fmla="*/ 901764 w 1161537"/>
              <a:gd name="connsiteY29" fmla="*/ 1413164 h 1537855"/>
              <a:gd name="connsiteX30" fmla="*/ 818637 w 1161537"/>
              <a:gd name="connsiteY30" fmla="*/ 1465118 h 1537855"/>
              <a:gd name="connsiteX31" fmla="*/ 735510 w 1161537"/>
              <a:gd name="connsiteY31" fmla="*/ 1485900 h 1537855"/>
              <a:gd name="connsiteX32" fmla="*/ 641992 w 1161537"/>
              <a:gd name="connsiteY32" fmla="*/ 1537855 h 1537855"/>
              <a:gd name="connsiteX33" fmla="*/ 527692 w 1161537"/>
              <a:gd name="connsiteY33" fmla="*/ 1517073 h 1537855"/>
              <a:gd name="connsiteX34" fmla="*/ 496519 w 1161537"/>
              <a:gd name="connsiteY34" fmla="*/ 1496291 h 1537855"/>
              <a:gd name="connsiteX35" fmla="*/ 434173 w 1161537"/>
              <a:gd name="connsiteY35" fmla="*/ 1475509 h 1537855"/>
              <a:gd name="connsiteX36" fmla="*/ 403001 w 1161537"/>
              <a:gd name="connsiteY36" fmla="*/ 1454727 h 1537855"/>
              <a:gd name="connsiteX37" fmla="*/ 371828 w 1161537"/>
              <a:gd name="connsiteY37" fmla="*/ 1444336 h 1537855"/>
              <a:gd name="connsiteX38" fmla="*/ 309482 w 1161537"/>
              <a:gd name="connsiteY38" fmla="*/ 1402773 h 1537855"/>
              <a:gd name="connsiteX39" fmla="*/ 247137 w 1161537"/>
              <a:gd name="connsiteY39" fmla="*/ 1371600 h 1537855"/>
              <a:gd name="connsiteX40" fmla="*/ 205573 w 1161537"/>
              <a:gd name="connsiteY40" fmla="*/ 1309255 h 1537855"/>
              <a:gd name="connsiteX41" fmla="*/ 174401 w 1161537"/>
              <a:gd name="connsiteY41" fmla="*/ 1278082 h 1537855"/>
              <a:gd name="connsiteX42" fmla="*/ 132837 w 1161537"/>
              <a:gd name="connsiteY42" fmla="*/ 1215736 h 1537855"/>
              <a:gd name="connsiteX43" fmla="*/ 80882 w 1161537"/>
              <a:gd name="connsiteY43" fmla="*/ 1143000 h 1537855"/>
              <a:gd name="connsiteX44" fmla="*/ 49710 w 1161537"/>
              <a:gd name="connsiteY44" fmla="*/ 1080655 h 1537855"/>
              <a:gd name="connsiteX45" fmla="*/ 28928 w 1161537"/>
              <a:gd name="connsiteY45" fmla="*/ 1007918 h 1537855"/>
              <a:gd name="connsiteX46" fmla="*/ 18537 w 1161537"/>
              <a:gd name="connsiteY46" fmla="*/ 976745 h 1537855"/>
              <a:gd name="connsiteX47" fmla="*/ 18537 w 1161537"/>
              <a:gd name="connsiteY47" fmla="*/ 644236 h 1537855"/>
              <a:gd name="connsiteX48" fmla="*/ 39319 w 1161537"/>
              <a:gd name="connsiteY48" fmla="*/ 540327 h 1537855"/>
              <a:gd name="connsiteX49" fmla="*/ 49710 w 1161537"/>
              <a:gd name="connsiteY49" fmla="*/ 488373 h 1537855"/>
              <a:gd name="connsiteX50" fmla="*/ 70492 w 1161537"/>
              <a:gd name="connsiteY50" fmla="*/ 426027 h 1537855"/>
              <a:gd name="connsiteX51" fmla="*/ 101664 w 1161537"/>
              <a:gd name="connsiteY51" fmla="*/ 290945 h 1537855"/>
              <a:gd name="connsiteX52" fmla="*/ 112055 w 1161537"/>
              <a:gd name="connsiteY52" fmla="*/ 259773 h 1537855"/>
              <a:gd name="connsiteX53" fmla="*/ 122446 w 1161537"/>
              <a:gd name="connsiteY53" fmla="*/ 207818 h 1537855"/>
              <a:gd name="connsiteX54" fmla="*/ 132837 w 1161537"/>
              <a:gd name="connsiteY54" fmla="*/ 176645 h 1537855"/>
              <a:gd name="connsiteX55" fmla="*/ 153619 w 1161537"/>
              <a:gd name="connsiteY55" fmla="*/ 72736 h 1537855"/>
              <a:gd name="connsiteX56" fmla="*/ 164010 w 1161537"/>
              <a:gd name="connsiteY56" fmla="*/ 41564 h 1537855"/>
              <a:gd name="connsiteX57" fmla="*/ 195182 w 1161537"/>
              <a:gd name="connsiteY57" fmla="*/ 10391 h 153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61537" h="1537855">
                <a:moveTo>
                  <a:pt x="195182" y="10391"/>
                </a:moveTo>
                <a:cubicBezTo>
                  <a:pt x="205573" y="3464"/>
                  <a:pt x="215402" y="0"/>
                  <a:pt x="226355" y="0"/>
                </a:cubicBezTo>
                <a:cubicBezTo>
                  <a:pt x="377336" y="0"/>
                  <a:pt x="394219" y="4683"/>
                  <a:pt x="506910" y="20782"/>
                </a:cubicBezTo>
                <a:cubicBezTo>
                  <a:pt x="527692" y="27709"/>
                  <a:pt x="551028" y="29413"/>
                  <a:pt x="569255" y="41564"/>
                </a:cubicBezTo>
                <a:cubicBezTo>
                  <a:pt x="609542" y="68420"/>
                  <a:pt x="588581" y="58396"/>
                  <a:pt x="631601" y="72736"/>
                </a:cubicBezTo>
                <a:cubicBezTo>
                  <a:pt x="641992" y="79663"/>
                  <a:pt x="651603" y="87933"/>
                  <a:pt x="662773" y="93518"/>
                </a:cubicBezTo>
                <a:cubicBezTo>
                  <a:pt x="672570" y="98416"/>
                  <a:pt x="684832" y="97833"/>
                  <a:pt x="693946" y="103909"/>
                </a:cubicBezTo>
                <a:cubicBezTo>
                  <a:pt x="706173" y="112060"/>
                  <a:pt x="713830" y="125674"/>
                  <a:pt x="725119" y="135082"/>
                </a:cubicBezTo>
                <a:cubicBezTo>
                  <a:pt x="734713" y="143077"/>
                  <a:pt x="746698" y="147869"/>
                  <a:pt x="756292" y="155864"/>
                </a:cubicBezTo>
                <a:cubicBezTo>
                  <a:pt x="767581" y="165271"/>
                  <a:pt x="776175" y="177629"/>
                  <a:pt x="787464" y="187036"/>
                </a:cubicBezTo>
                <a:cubicBezTo>
                  <a:pt x="797058" y="195031"/>
                  <a:pt x="809043" y="199823"/>
                  <a:pt x="818637" y="207818"/>
                </a:cubicBezTo>
                <a:cubicBezTo>
                  <a:pt x="920774" y="292933"/>
                  <a:pt x="788855" y="188427"/>
                  <a:pt x="870592" y="270164"/>
                </a:cubicBezTo>
                <a:cubicBezTo>
                  <a:pt x="879422" y="278994"/>
                  <a:pt x="891373" y="284018"/>
                  <a:pt x="901764" y="290945"/>
                </a:cubicBezTo>
                <a:cubicBezTo>
                  <a:pt x="908691" y="301336"/>
                  <a:pt x="916961" y="310948"/>
                  <a:pt x="922546" y="322118"/>
                </a:cubicBezTo>
                <a:cubicBezTo>
                  <a:pt x="927444" y="331915"/>
                  <a:pt x="926861" y="344177"/>
                  <a:pt x="932937" y="353291"/>
                </a:cubicBezTo>
                <a:cubicBezTo>
                  <a:pt x="948939" y="377293"/>
                  <a:pt x="972280" y="389910"/>
                  <a:pt x="995282" y="405245"/>
                </a:cubicBezTo>
                <a:cubicBezTo>
                  <a:pt x="1054840" y="494582"/>
                  <a:pt x="983434" y="381550"/>
                  <a:pt x="1026455" y="467591"/>
                </a:cubicBezTo>
                <a:cubicBezTo>
                  <a:pt x="1032040" y="478761"/>
                  <a:pt x="1042165" y="487352"/>
                  <a:pt x="1047237" y="498764"/>
                </a:cubicBezTo>
                <a:cubicBezTo>
                  <a:pt x="1047239" y="498767"/>
                  <a:pt x="1073214" y="576694"/>
                  <a:pt x="1078410" y="592282"/>
                </a:cubicBezTo>
                <a:lnTo>
                  <a:pt x="1109582" y="685800"/>
                </a:lnTo>
                <a:cubicBezTo>
                  <a:pt x="1113046" y="696191"/>
                  <a:pt x="1117825" y="706233"/>
                  <a:pt x="1119973" y="716973"/>
                </a:cubicBezTo>
                <a:cubicBezTo>
                  <a:pt x="1126900" y="751609"/>
                  <a:pt x="1129585" y="787372"/>
                  <a:pt x="1140755" y="820882"/>
                </a:cubicBezTo>
                <a:cubicBezTo>
                  <a:pt x="1157808" y="872042"/>
                  <a:pt x="1149345" y="841251"/>
                  <a:pt x="1161537" y="914400"/>
                </a:cubicBezTo>
                <a:cubicBezTo>
                  <a:pt x="1158073" y="962891"/>
                  <a:pt x="1156515" y="1011556"/>
                  <a:pt x="1151146" y="1059873"/>
                </a:cubicBezTo>
                <a:cubicBezTo>
                  <a:pt x="1149569" y="1074066"/>
                  <a:pt x="1144859" y="1087758"/>
                  <a:pt x="1140755" y="1101436"/>
                </a:cubicBezTo>
                <a:cubicBezTo>
                  <a:pt x="1134460" y="1122418"/>
                  <a:pt x="1132124" y="1145555"/>
                  <a:pt x="1119973" y="1163782"/>
                </a:cubicBezTo>
                <a:cubicBezTo>
                  <a:pt x="1070259" y="1238354"/>
                  <a:pt x="1096071" y="1208466"/>
                  <a:pt x="1047237" y="1257300"/>
                </a:cubicBezTo>
                <a:cubicBezTo>
                  <a:pt x="1028975" y="1312085"/>
                  <a:pt x="1048916" y="1267753"/>
                  <a:pt x="1005673" y="1319645"/>
                </a:cubicBezTo>
                <a:cubicBezTo>
                  <a:pt x="962376" y="1371602"/>
                  <a:pt x="1010872" y="1333498"/>
                  <a:pt x="953719" y="1371600"/>
                </a:cubicBezTo>
                <a:cubicBezTo>
                  <a:pt x="894163" y="1460934"/>
                  <a:pt x="973463" y="1355806"/>
                  <a:pt x="901764" y="1413164"/>
                </a:cubicBezTo>
                <a:cubicBezTo>
                  <a:pt x="833324" y="1467915"/>
                  <a:pt x="955112" y="1430999"/>
                  <a:pt x="818637" y="1465118"/>
                </a:cubicBezTo>
                <a:lnTo>
                  <a:pt x="735510" y="1485900"/>
                </a:lnTo>
                <a:cubicBezTo>
                  <a:pt x="664051" y="1533539"/>
                  <a:pt x="696859" y="1519565"/>
                  <a:pt x="641992" y="1537855"/>
                </a:cubicBezTo>
                <a:cubicBezTo>
                  <a:pt x="613335" y="1534273"/>
                  <a:pt x="559728" y="1533091"/>
                  <a:pt x="527692" y="1517073"/>
                </a:cubicBezTo>
                <a:cubicBezTo>
                  <a:pt x="516522" y="1511488"/>
                  <a:pt x="507931" y="1501363"/>
                  <a:pt x="496519" y="1496291"/>
                </a:cubicBezTo>
                <a:cubicBezTo>
                  <a:pt x="476501" y="1487394"/>
                  <a:pt x="434173" y="1475509"/>
                  <a:pt x="434173" y="1475509"/>
                </a:cubicBezTo>
                <a:cubicBezTo>
                  <a:pt x="423782" y="1468582"/>
                  <a:pt x="414171" y="1460312"/>
                  <a:pt x="403001" y="1454727"/>
                </a:cubicBezTo>
                <a:cubicBezTo>
                  <a:pt x="393204" y="1449829"/>
                  <a:pt x="381403" y="1449655"/>
                  <a:pt x="371828" y="1444336"/>
                </a:cubicBezTo>
                <a:cubicBezTo>
                  <a:pt x="349994" y="1432206"/>
                  <a:pt x="333177" y="1410672"/>
                  <a:pt x="309482" y="1402773"/>
                </a:cubicBezTo>
                <a:cubicBezTo>
                  <a:pt x="266462" y="1388433"/>
                  <a:pt x="287423" y="1398457"/>
                  <a:pt x="247137" y="1371600"/>
                </a:cubicBezTo>
                <a:cubicBezTo>
                  <a:pt x="233282" y="1350818"/>
                  <a:pt x="223234" y="1326916"/>
                  <a:pt x="205573" y="1309255"/>
                </a:cubicBezTo>
                <a:cubicBezTo>
                  <a:pt x="195182" y="1298864"/>
                  <a:pt x="183423" y="1289681"/>
                  <a:pt x="174401" y="1278082"/>
                </a:cubicBezTo>
                <a:cubicBezTo>
                  <a:pt x="159067" y="1258366"/>
                  <a:pt x="146692" y="1236518"/>
                  <a:pt x="132837" y="1215736"/>
                </a:cubicBezTo>
                <a:cubicBezTo>
                  <a:pt x="102454" y="1170162"/>
                  <a:pt x="119540" y="1194544"/>
                  <a:pt x="80882" y="1143000"/>
                </a:cubicBezTo>
                <a:cubicBezTo>
                  <a:pt x="54769" y="1064652"/>
                  <a:pt x="89993" y="1161219"/>
                  <a:pt x="49710" y="1080655"/>
                </a:cubicBezTo>
                <a:cubicBezTo>
                  <a:pt x="41405" y="1064046"/>
                  <a:pt x="33367" y="1023454"/>
                  <a:pt x="28928" y="1007918"/>
                </a:cubicBezTo>
                <a:cubicBezTo>
                  <a:pt x="25919" y="997386"/>
                  <a:pt x="22001" y="987136"/>
                  <a:pt x="18537" y="976745"/>
                </a:cubicBezTo>
                <a:cubicBezTo>
                  <a:pt x="3552" y="826895"/>
                  <a:pt x="0" y="841959"/>
                  <a:pt x="18537" y="644236"/>
                </a:cubicBezTo>
                <a:cubicBezTo>
                  <a:pt x="21834" y="609068"/>
                  <a:pt x="32392" y="574963"/>
                  <a:pt x="39319" y="540327"/>
                </a:cubicBezTo>
                <a:cubicBezTo>
                  <a:pt x="42783" y="523009"/>
                  <a:pt x="44125" y="505128"/>
                  <a:pt x="49710" y="488373"/>
                </a:cubicBezTo>
                <a:cubicBezTo>
                  <a:pt x="56637" y="467591"/>
                  <a:pt x="66196" y="447508"/>
                  <a:pt x="70492" y="426027"/>
                </a:cubicBezTo>
                <a:cubicBezTo>
                  <a:pt x="78735" y="384810"/>
                  <a:pt x="89129" y="328547"/>
                  <a:pt x="101664" y="290945"/>
                </a:cubicBezTo>
                <a:cubicBezTo>
                  <a:pt x="105128" y="280554"/>
                  <a:pt x="109399" y="270399"/>
                  <a:pt x="112055" y="259773"/>
                </a:cubicBezTo>
                <a:cubicBezTo>
                  <a:pt x="116339" y="242639"/>
                  <a:pt x="118163" y="224952"/>
                  <a:pt x="122446" y="207818"/>
                </a:cubicBezTo>
                <a:cubicBezTo>
                  <a:pt x="125103" y="197192"/>
                  <a:pt x="130374" y="187318"/>
                  <a:pt x="132837" y="176645"/>
                </a:cubicBezTo>
                <a:cubicBezTo>
                  <a:pt x="140780" y="142227"/>
                  <a:pt x="142449" y="106246"/>
                  <a:pt x="153619" y="72736"/>
                </a:cubicBezTo>
                <a:cubicBezTo>
                  <a:pt x="157083" y="62345"/>
                  <a:pt x="159112" y="51360"/>
                  <a:pt x="164010" y="41564"/>
                </a:cubicBezTo>
                <a:cubicBezTo>
                  <a:pt x="181038" y="7509"/>
                  <a:pt x="184791" y="17318"/>
                  <a:pt x="195182" y="10391"/>
                </a:cubicBezTo>
                <a:close/>
              </a:path>
            </a:pathLst>
          </a:custGeom>
          <a:solidFill>
            <a:schemeClr val="accent3">
              <a:lumMod val="75000"/>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65933" name="Textfeld 26"/>
          <p:cNvSpPr txBox="1">
            <a:spLocks noChangeArrowheads="1"/>
          </p:cNvSpPr>
          <p:nvPr/>
        </p:nvSpPr>
        <p:spPr bwMode="auto">
          <a:xfrm rot="-3062370">
            <a:off x="1025526" y="1619250"/>
            <a:ext cx="1763712" cy="338137"/>
          </a:xfrm>
          <a:prstGeom prst="rect">
            <a:avLst/>
          </a:prstGeom>
          <a:noFill/>
          <a:ln w="9525">
            <a:noFill/>
            <a:miter lim="800000"/>
            <a:headEnd/>
            <a:tailEnd/>
          </a:ln>
        </p:spPr>
        <p:txBody>
          <a:bodyPr>
            <a:spAutoFit/>
          </a:bodyPr>
          <a:lstStyle/>
          <a:p>
            <a:r>
              <a:rPr lang="de-DE" sz="1600" i="1">
                <a:latin typeface="Calibri" pitchFamily="34" charset="0"/>
              </a:rPr>
              <a:t>region of origin</a:t>
            </a:r>
          </a:p>
        </p:txBody>
      </p:sp>
      <p:sp>
        <p:nvSpPr>
          <p:cNvPr id="15" name="Freihandform 13"/>
          <p:cNvSpPr/>
          <p:nvPr/>
        </p:nvSpPr>
        <p:spPr bwMode="auto">
          <a:xfrm>
            <a:off x="304800" y="381000"/>
            <a:ext cx="1368425" cy="674688"/>
          </a:xfrm>
          <a:custGeom>
            <a:avLst/>
            <a:gdLst>
              <a:gd name="connsiteX0" fmla="*/ 1215737 w 1368804"/>
              <a:gd name="connsiteY0" fmla="*/ 51954 h 675658"/>
              <a:gd name="connsiteX1" fmla="*/ 1132609 w 1368804"/>
              <a:gd name="connsiteY1" fmla="*/ 31173 h 675658"/>
              <a:gd name="connsiteX2" fmla="*/ 1007918 w 1368804"/>
              <a:gd name="connsiteY2" fmla="*/ 10391 h 675658"/>
              <a:gd name="connsiteX3" fmla="*/ 342900 w 1368804"/>
              <a:gd name="connsiteY3" fmla="*/ 0 h 675658"/>
              <a:gd name="connsiteX4" fmla="*/ 155864 w 1368804"/>
              <a:gd name="connsiteY4" fmla="*/ 20782 h 675658"/>
              <a:gd name="connsiteX5" fmla="*/ 93518 w 1368804"/>
              <a:gd name="connsiteY5" fmla="*/ 41564 h 675658"/>
              <a:gd name="connsiteX6" fmla="*/ 72737 w 1368804"/>
              <a:gd name="connsiteY6" fmla="*/ 72736 h 675658"/>
              <a:gd name="connsiteX7" fmla="*/ 41564 w 1368804"/>
              <a:gd name="connsiteY7" fmla="*/ 93518 h 675658"/>
              <a:gd name="connsiteX8" fmla="*/ 20782 w 1368804"/>
              <a:gd name="connsiteY8" fmla="*/ 155864 h 675658"/>
              <a:gd name="connsiteX9" fmla="*/ 10391 w 1368804"/>
              <a:gd name="connsiteY9" fmla="*/ 187036 h 675658"/>
              <a:gd name="connsiteX10" fmla="*/ 0 w 1368804"/>
              <a:gd name="connsiteY10" fmla="*/ 218209 h 675658"/>
              <a:gd name="connsiteX11" fmla="*/ 10391 w 1368804"/>
              <a:gd name="connsiteY11" fmla="*/ 332509 h 675658"/>
              <a:gd name="connsiteX12" fmla="*/ 31173 w 1368804"/>
              <a:gd name="connsiteY12" fmla="*/ 394854 h 675658"/>
              <a:gd name="connsiteX13" fmla="*/ 41564 w 1368804"/>
              <a:gd name="connsiteY13" fmla="*/ 426027 h 675658"/>
              <a:gd name="connsiteX14" fmla="*/ 51955 w 1368804"/>
              <a:gd name="connsiteY14" fmla="*/ 457200 h 675658"/>
              <a:gd name="connsiteX15" fmla="*/ 93518 w 1368804"/>
              <a:gd name="connsiteY15" fmla="*/ 519545 h 675658"/>
              <a:gd name="connsiteX16" fmla="*/ 114300 w 1368804"/>
              <a:gd name="connsiteY16" fmla="*/ 550718 h 675658"/>
              <a:gd name="connsiteX17" fmla="*/ 176646 w 1368804"/>
              <a:gd name="connsiteY17" fmla="*/ 581891 h 675658"/>
              <a:gd name="connsiteX18" fmla="*/ 238991 w 1368804"/>
              <a:gd name="connsiteY18" fmla="*/ 602673 h 675658"/>
              <a:gd name="connsiteX19" fmla="*/ 270164 w 1368804"/>
              <a:gd name="connsiteY19" fmla="*/ 613064 h 675658"/>
              <a:gd name="connsiteX20" fmla="*/ 374073 w 1368804"/>
              <a:gd name="connsiteY20" fmla="*/ 633845 h 675658"/>
              <a:gd name="connsiteX21" fmla="*/ 426027 w 1368804"/>
              <a:gd name="connsiteY21" fmla="*/ 644236 h 675658"/>
              <a:gd name="connsiteX22" fmla="*/ 467591 w 1368804"/>
              <a:gd name="connsiteY22" fmla="*/ 654627 h 675658"/>
              <a:gd name="connsiteX23" fmla="*/ 581891 w 1368804"/>
              <a:gd name="connsiteY23" fmla="*/ 665018 h 675658"/>
              <a:gd name="connsiteX24" fmla="*/ 1018309 w 1368804"/>
              <a:gd name="connsiteY24" fmla="*/ 644236 h 675658"/>
              <a:gd name="connsiteX25" fmla="*/ 1091046 w 1368804"/>
              <a:gd name="connsiteY25" fmla="*/ 633845 h 675658"/>
              <a:gd name="connsiteX26" fmla="*/ 1236518 w 1368804"/>
              <a:gd name="connsiteY26" fmla="*/ 592282 h 675658"/>
              <a:gd name="connsiteX27" fmla="*/ 1298864 w 1368804"/>
              <a:gd name="connsiteY27" fmla="*/ 550718 h 675658"/>
              <a:gd name="connsiteX28" fmla="*/ 1309255 w 1368804"/>
              <a:gd name="connsiteY28" fmla="*/ 519545 h 675658"/>
              <a:gd name="connsiteX29" fmla="*/ 1361209 w 1368804"/>
              <a:gd name="connsiteY29" fmla="*/ 426027 h 675658"/>
              <a:gd name="connsiteX30" fmla="*/ 1350818 w 1368804"/>
              <a:gd name="connsiteY30" fmla="*/ 322118 h 675658"/>
              <a:gd name="connsiteX31" fmla="*/ 1309255 w 1368804"/>
              <a:gd name="connsiteY31" fmla="*/ 228600 h 675658"/>
              <a:gd name="connsiteX32" fmla="*/ 1298864 w 1368804"/>
              <a:gd name="connsiteY32" fmla="*/ 197427 h 675658"/>
              <a:gd name="connsiteX33" fmla="*/ 1257300 w 1368804"/>
              <a:gd name="connsiteY33" fmla="*/ 135082 h 675658"/>
              <a:gd name="connsiteX34" fmla="*/ 1215737 w 1368804"/>
              <a:gd name="connsiteY34" fmla="*/ 72736 h 675658"/>
              <a:gd name="connsiteX35" fmla="*/ 1215737 w 1368804"/>
              <a:gd name="connsiteY35" fmla="*/ 51954 h 67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68804" h="675658">
                <a:moveTo>
                  <a:pt x="1215737" y="51954"/>
                </a:moveTo>
                <a:cubicBezTo>
                  <a:pt x="1201882" y="45027"/>
                  <a:pt x="1207849" y="47893"/>
                  <a:pt x="1132609" y="31173"/>
                </a:cubicBezTo>
                <a:cubicBezTo>
                  <a:pt x="1079025" y="19265"/>
                  <a:pt x="1075749" y="12275"/>
                  <a:pt x="1007918" y="10391"/>
                </a:cubicBezTo>
                <a:cubicBezTo>
                  <a:pt x="786304" y="4235"/>
                  <a:pt x="564573" y="3464"/>
                  <a:pt x="342900" y="0"/>
                </a:cubicBezTo>
                <a:cubicBezTo>
                  <a:pt x="281610" y="4715"/>
                  <a:pt x="216357" y="4284"/>
                  <a:pt x="155864" y="20782"/>
                </a:cubicBezTo>
                <a:cubicBezTo>
                  <a:pt x="134730" y="26546"/>
                  <a:pt x="93518" y="41564"/>
                  <a:pt x="93518" y="41564"/>
                </a:cubicBezTo>
                <a:cubicBezTo>
                  <a:pt x="86591" y="51955"/>
                  <a:pt x="81567" y="63906"/>
                  <a:pt x="72737" y="72736"/>
                </a:cubicBezTo>
                <a:cubicBezTo>
                  <a:pt x="63906" y="81567"/>
                  <a:pt x="48183" y="82928"/>
                  <a:pt x="41564" y="93518"/>
                </a:cubicBezTo>
                <a:cubicBezTo>
                  <a:pt x="29954" y="112094"/>
                  <a:pt x="27709" y="135082"/>
                  <a:pt x="20782" y="155864"/>
                </a:cubicBezTo>
                <a:lnTo>
                  <a:pt x="10391" y="187036"/>
                </a:lnTo>
                <a:lnTo>
                  <a:pt x="0" y="218209"/>
                </a:lnTo>
                <a:cubicBezTo>
                  <a:pt x="3464" y="256309"/>
                  <a:pt x="3742" y="294834"/>
                  <a:pt x="10391" y="332509"/>
                </a:cubicBezTo>
                <a:cubicBezTo>
                  <a:pt x="14198" y="354081"/>
                  <a:pt x="24246" y="374072"/>
                  <a:pt x="31173" y="394854"/>
                </a:cubicBezTo>
                <a:lnTo>
                  <a:pt x="41564" y="426027"/>
                </a:lnTo>
                <a:cubicBezTo>
                  <a:pt x="45028" y="436418"/>
                  <a:pt x="45879" y="448086"/>
                  <a:pt x="51955" y="457200"/>
                </a:cubicBezTo>
                <a:lnTo>
                  <a:pt x="93518" y="519545"/>
                </a:lnTo>
                <a:cubicBezTo>
                  <a:pt x="100445" y="529936"/>
                  <a:pt x="102452" y="546769"/>
                  <a:pt x="114300" y="550718"/>
                </a:cubicBezTo>
                <a:cubicBezTo>
                  <a:pt x="227983" y="588612"/>
                  <a:pt x="55792" y="528177"/>
                  <a:pt x="176646" y="581891"/>
                </a:cubicBezTo>
                <a:cubicBezTo>
                  <a:pt x="196664" y="590788"/>
                  <a:pt x="218209" y="595746"/>
                  <a:pt x="238991" y="602673"/>
                </a:cubicBezTo>
                <a:cubicBezTo>
                  <a:pt x="249382" y="606137"/>
                  <a:pt x="259424" y="610916"/>
                  <a:pt x="270164" y="613064"/>
                </a:cubicBezTo>
                <a:lnTo>
                  <a:pt x="374073" y="633845"/>
                </a:lnTo>
                <a:cubicBezTo>
                  <a:pt x="391391" y="637309"/>
                  <a:pt x="408893" y="639953"/>
                  <a:pt x="426027" y="644236"/>
                </a:cubicBezTo>
                <a:cubicBezTo>
                  <a:pt x="439882" y="647700"/>
                  <a:pt x="453435" y="652740"/>
                  <a:pt x="467591" y="654627"/>
                </a:cubicBezTo>
                <a:cubicBezTo>
                  <a:pt x="505513" y="659683"/>
                  <a:pt x="543791" y="661554"/>
                  <a:pt x="581891" y="665018"/>
                </a:cubicBezTo>
                <a:cubicBezTo>
                  <a:pt x="1088659" y="650941"/>
                  <a:pt x="814067" y="675658"/>
                  <a:pt x="1018309" y="644236"/>
                </a:cubicBezTo>
                <a:cubicBezTo>
                  <a:pt x="1042516" y="640512"/>
                  <a:pt x="1067030" y="638648"/>
                  <a:pt x="1091046" y="633845"/>
                </a:cubicBezTo>
                <a:cubicBezTo>
                  <a:pt x="1100947" y="631865"/>
                  <a:pt x="1219538" y="603602"/>
                  <a:pt x="1236518" y="592282"/>
                </a:cubicBezTo>
                <a:lnTo>
                  <a:pt x="1298864" y="550718"/>
                </a:lnTo>
                <a:cubicBezTo>
                  <a:pt x="1302328" y="540327"/>
                  <a:pt x="1303936" y="529120"/>
                  <a:pt x="1309255" y="519545"/>
                </a:cubicBezTo>
                <a:cubicBezTo>
                  <a:pt x="1368804" y="412357"/>
                  <a:pt x="1337697" y="496564"/>
                  <a:pt x="1361209" y="426027"/>
                </a:cubicBezTo>
                <a:cubicBezTo>
                  <a:pt x="1357745" y="391391"/>
                  <a:pt x="1357233" y="356331"/>
                  <a:pt x="1350818" y="322118"/>
                </a:cubicBezTo>
                <a:cubicBezTo>
                  <a:pt x="1334734" y="236333"/>
                  <a:pt x="1337259" y="284608"/>
                  <a:pt x="1309255" y="228600"/>
                </a:cubicBezTo>
                <a:cubicBezTo>
                  <a:pt x="1304357" y="218803"/>
                  <a:pt x="1304183" y="207002"/>
                  <a:pt x="1298864" y="197427"/>
                </a:cubicBezTo>
                <a:cubicBezTo>
                  <a:pt x="1286734" y="175594"/>
                  <a:pt x="1271155" y="155864"/>
                  <a:pt x="1257300" y="135082"/>
                </a:cubicBezTo>
                <a:lnTo>
                  <a:pt x="1215737" y="72736"/>
                </a:lnTo>
                <a:cubicBezTo>
                  <a:pt x="1193034" y="38681"/>
                  <a:pt x="1229592" y="58881"/>
                  <a:pt x="1215737" y="51954"/>
                </a:cubicBezTo>
                <a:close/>
              </a:path>
            </a:pathLst>
          </a:custGeom>
          <a:solidFill>
            <a:schemeClr val="accent2">
              <a:lumMod val="20000"/>
              <a:lumOff val="80000"/>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65935" name="Textfeld 26"/>
          <p:cNvSpPr txBox="1">
            <a:spLocks noChangeArrowheads="1"/>
          </p:cNvSpPr>
          <p:nvPr/>
        </p:nvSpPr>
        <p:spPr bwMode="auto">
          <a:xfrm rot="-3062370">
            <a:off x="1354932" y="4287044"/>
            <a:ext cx="1765300" cy="338137"/>
          </a:xfrm>
          <a:prstGeom prst="rect">
            <a:avLst/>
          </a:prstGeom>
          <a:noFill/>
          <a:ln w="9525">
            <a:noFill/>
            <a:miter lim="800000"/>
            <a:headEnd/>
            <a:tailEnd/>
          </a:ln>
        </p:spPr>
        <p:txBody>
          <a:bodyPr>
            <a:spAutoFit/>
          </a:bodyPr>
          <a:lstStyle/>
          <a:p>
            <a:r>
              <a:rPr lang="de-DE" sz="1600" i="1">
                <a:latin typeface="Calibri" pitchFamily="34" charset="0"/>
              </a:rPr>
              <a:t>region of exit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par>
                          <p:cTn id="23" fill="hold" nodeType="afterGroup">
                            <p:stCondLst>
                              <p:cond delay="500"/>
                            </p:stCondLst>
                            <p:childTnLst>
                              <p:par>
                                <p:cTn id="24" presetID="3" presetClass="entr" presetSubtype="1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11"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p:cNvSpPr>
          <p:nvPr>
            <p:ph type="title"/>
          </p:nvPr>
        </p:nvSpPr>
        <p:spPr/>
        <p:txBody>
          <a:bodyPr/>
          <a:lstStyle/>
          <a:p>
            <a:r>
              <a:rPr lang="es-ES" smtClean="0"/>
              <a:t>Final remarks …</a:t>
            </a:r>
            <a:endParaRPr lang="ca-ES" smtClean="0"/>
          </a:p>
        </p:txBody>
      </p:sp>
      <p:sp>
        <p:nvSpPr>
          <p:cNvPr id="507907" name="Rectangle 3"/>
          <p:cNvSpPr>
            <a:spLocks noGrp="1"/>
          </p:cNvSpPr>
          <p:nvPr>
            <p:ph idx="1"/>
          </p:nvPr>
        </p:nvSpPr>
        <p:spPr>
          <a:xfrm>
            <a:off x="457200" y="1600200"/>
            <a:ext cx="8229600" cy="4953000"/>
          </a:xfrm>
        </p:spPr>
        <p:txBody>
          <a:bodyPr/>
          <a:lstStyle/>
          <a:p>
            <a:r>
              <a:rPr lang="es-ES" dirty="0" smtClean="0"/>
              <a:t>In </a:t>
            </a:r>
            <a:r>
              <a:rPr lang="es-ES" dirty="0" err="1" smtClean="0"/>
              <a:t>the</a:t>
            </a:r>
            <a:r>
              <a:rPr lang="es-ES" dirty="0" smtClean="0"/>
              <a:t> </a:t>
            </a:r>
            <a:r>
              <a:rPr lang="es-ES" dirty="0" err="1" smtClean="0"/>
              <a:t>last</a:t>
            </a:r>
            <a:r>
              <a:rPr lang="es-ES" dirty="0" smtClean="0"/>
              <a:t> </a:t>
            </a:r>
            <a:r>
              <a:rPr lang="es-ES" dirty="0" err="1" smtClean="0"/>
              <a:t>decade</a:t>
            </a:r>
            <a:r>
              <a:rPr lang="es-ES" dirty="0" smtClean="0"/>
              <a:t> </a:t>
            </a:r>
            <a:r>
              <a:rPr lang="es-ES" dirty="0" err="1" smtClean="0"/>
              <a:t>the</a:t>
            </a:r>
            <a:r>
              <a:rPr lang="es-ES" dirty="0" smtClean="0"/>
              <a:t> </a:t>
            </a:r>
            <a:r>
              <a:rPr lang="es-ES" dirty="0" err="1" smtClean="0"/>
              <a:t>studies</a:t>
            </a:r>
            <a:r>
              <a:rPr lang="es-ES" dirty="0" smtClean="0"/>
              <a:t> </a:t>
            </a:r>
            <a:r>
              <a:rPr lang="es-ES" dirty="0" err="1" smtClean="0"/>
              <a:t>using</a:t>
            </a:r>
            <a:r>
              <a:rPr lang="es-ES" dirty="0" smtClean="0"/>
              <a:t> </a:t>
            </a:r>
            <a:r>
              <a:rPr lang="es-ES" dirty="0" err="1" smtClean="0"/>
              <a:t>the</a:t>
            </a:r>
            <a:r>
              <a:rPr lang="es-ES" dirty="0" smtClean="0"/>
              <a:t> personal </a:t>
            </a:r>
            <a:r>
              <a:rPr lang="es-ES" dirty="0" err="1" smtClean="0"/>
              <a:t>network</a:t>
            </a:r>
            <a:r>
              <a:rPr lang="es-ES" dirty="0" smtClean="0"/>
              <a:t> </a:t>
            </a:r>
            <a:r>
              <a:rPr lang="es-ES" dirty="0" err="1" smtClean="0"/>
              <a:t>perspective</a:t>
            </a:r>
            <a:r>
              <a:rPr lang="es-ES" dirty="0" smtClean="0"/>
              <a:t> has </a:t>
            </a:r>
            <a:r>
              <a:rPr lang="es-ES" dirty="0" err="1" smtClean="0"/>
              <a:t>increased</a:t>
            </a:r>
            <a:r>
              <a:rPr lang="es-ES" dirty="0" smtClean="0"/>
              <a:t> a </a:t>
            </a:r>
            <a:r>
              <a:rPr lang="es-ES" dirty="0" err="1" smtClean="0"/>
              <a:t>lot</a:t>
            </a:r>
            <a:r>
              <a:rPr lang="es-ES" dirty="0" smtClean="0"/>
              <a:t> …</a:t>
            </a:r>
          </a:p>
          <a:p>
            <a:endParaRPr lang="es-ES" dirty="0" smtClean="0"/>
          </a:p>
          <a:p>
            <a:r>
              <a:rPr lang="es-ES" dirty="0" smtClean="0"/>
              <a:t>Chris </a:t>
            </a:r>
            <a:r>
              <a:rPr lang="es-ES" dirty="0" err="1" smtClean="0"/>
              <a:t>McCarty</a:t>
            </a:r>
            <a:r>
              <a:rPr lang="es-ES" dirty="0" smtClean="0"/>
              <a:t> and </a:t>
            </a:r>
            <a:r>
              <a:rPr lang="es-ES" dirty="0" err="1" smtClean="0"/>
              <a:t>Jose</a:t>
            </a:r>
            <a:r>
              <a:rPr lang="es-ES" dirty="0" smtClean="0"/>
              <a:t> Molina</a:t>
            </a:r>
            <a:r>
              <a:rPr lang="es-ES" dirty="0" smtClean="0"/>
              <a:t> </a:t>
            </a:r>
            <a:r>
              <a:rPr lang="es-ES" dirty="0" smtClean="0"/>
              <a:t>plan </a:t>
            </a:r>
            <a:r>
              <a:rPr lang="es-ES" dirty="0" err="1" smtClean="0"/>
              <a:t>to</a:t>
            </a:r>
            <a:r>
              <a:rPr lang="es-ES" dirty="0" smtClean="0"/>
              <a:t> </a:t>
            </a:r>
            <a:r>
              <a:rPr lang="es-ES" dirty="0" err="1" smtClean="0"/>
              <a:t>put</a:t>
            </a:r>
            <a:r>
              <a:rPr lang="es-ES" dirty="0" smtClean="0"/>
              <a:t> </a:t>
            </a:r>
            <a:r>
              <a:rPr lang="es-ES" dirty="0" err="1" smtClean="0"/>
              <a:t>all</a:t>
            </a:r>
            <a:r>
              <a:rPr lang="es-ES" dirty="0" smtClean="0"/>
              <a:t> data </a:t>
            </a:r>
            <a:r>
              <a:rPr lang="es-ES" dirty="0" err="1" smtClean="0"/>
              <a:t>gathered</a:t>
            </a:r>
            <a:r>
              <a:rPr lang="es-ES" dirty="0" smtClean="0"/>
              <a:t> </a:t>
            </a:r>
            <a:r>
              <a:rPr lang="es-ES" dirty="0" err="1" smtClean="0"/>
              <a:t>during</a:t>
            </a:r>
            <a:r>
              <a:rPr lang="es-ES" dirty="0" smtClean="0"/>
              <a:t> </a:t>
            </a:r>
            <a:r>
              <a:rPr lang="es-ES" dirty="0" err="1" smtClean="0"/>
              <a:t>the</a:t>
            </a:r>
            <a:r>
              <a:rPr lang="es-ES" dirty="0" smtClean="0"/>
              <a:t> </a:t>
            </a:r>
            <a:r>
              <a:rPr lang="es-ES" dirty="0" err="1" smtClean="0"/>
              <a:t>last</a:t>
            </a:r>
            <a:r>
              <a:rPr lang="es-ES" dirty="0" smtClean="0"/>
              <a:t> </a:t>
            </a:r>
            <a:r>
              <a:rPr lang="es-ES" dirty="0" err="1" smtClean="0"/>
              <a:t>years</a:t>
            </a:r>
            <a:r>
              <a:rPr lang="es-ES" dirty="0" smtClean="0"/>
              <a:t> in a </a:t>
            </a:r>
            <a:r>
              <a:rPr lang="es-ES" dirty="0" err="1" smtClean="0"/>
              <a:t>joint</a:t>
            </a:r>
            <a:r>
              <a:rPr lang="es-ES" dirty="0" smtClean="0"/>
              <a:t> </a:t>
            </a:r>
            <a:r>
              <a:rPr lang="es-ES" dirty="0" err="1" smtClean="0"/>
              <a:t>Observatory</a:t>
            </a:r>
            <a:r>
              <a:rPr lang="es-ES" dirty="0" smtClean="0"/>
              <a:t> open </a:t>
            </a:r>
            <a:r>
              <a:rPr lang="es-ES" dirty="0" err="1" smtClean="0"/>
              <a:t>to</a:t>
            </a:r>
            <a:r>
              <a:rPr lang="es-ES" dirty="0" smtClean="0"/>
              <a:t> </a:t>
            </a:r>
            <a:r>
              <a:rPr lang="es-ES" dirty="0" err="1" smtClean="0"/>
              <a:t>the</a:t>
            </a:r>
            <a:r>
              <a:rPr lang="es-ES" dirty="0" smtClean="0"/>
              <a:t> </a:t>
            </a:r>
            <a:r>
              <a:rPr lang="es-ES" dirty="0" err="1" smtClean="0"/>
              <a:t>scientific</a:t>
            </a:r>
            <a:r>
              <a:rPr lang="es-ES" dirty="0" smtClean="0"/>
              <a:t> </a:t>
            </a:r>
            <a:r>
              <a:rPr lang="es-ES" dirty="0" err="1" smtClean="0"/>
              <a:t>community</a:t>
            </a:r>
            <a:r>
              <a:rPr lang="es-ES" dirty="0" smtClean="0"/>
              <a:t>:</a:t>
            </a:r>
          </a:p>
          <a:p>
            <a:endParaRPr lang="es-ES" dirty="0" smtClean="0"/>
          </a:p>
          <a:p>
            <a:pPr lvl="1">
              <a:buFont typeface="Arial" charset="0"/>
              <a:buNone/>
            </a:pPr>
            <a:r>
              <a:rPr lang="es-ES" dirty="0" smtClean="0"/>
              <a:t>			</a:t>
            </a:r>
            <a:r>
              <a:rPr lang="es-ES" dirty="0" smtClean="0">
                <a:hlinkClick r:id="rId3"/>
              </a:rPr>
              <a:t>http://personal-networks.uab.es</a:t>
            </a:r>
            <a:r>
              <a:rPr lang="es-ES" dirty="0" smtClean="0"/>
              <a:t> </a:t>
            </a:r>
          </a:p>
          <a:p>
            <a:pPr lvl="1">
              <a:buFont typeface="Arial" charset="0"/>
              <a:buNone/>
            </a:pPr>
            <a:endParaRPr lang="ca-ES" dirty="0" smtClean="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3" name="Title 6"/>
          <p:cNvSpPr>
            <a:spLocks noGrp="1"/>
          </p:cNvSpPr>
          <p:nvPr>
            <p:ph type="ctrTitle"/>
          </p:nvPr>
        </p:nvSpPr>
        <p:spPr/>
        <p:txBody>
          <a:bodyPr/>
          <a:lstStyle/>
          <a:p>
            <a:r>
              <a:rPr lang="en-US" b="1" dirty="0" smtClean="0">
                <a:solidFill>
                  <a:srgbClr val="FB2211"/>
                </a:solidFill>
              </a:rPr>
              <a:t>Two-mode</a:t>
            </a:r>
            <a:r>
              <a:rPr lang="en-US" b="1" dirty="0" smtClean="0"/>
              <a:t> personal network</a:t>
            </a:r>
          </a:p>
        </p:txBody>
      </p:sp>
      <p:sp>
        <p:nvSpPr>
          <p:cNvPr id="8" name="Subtitle 7"/>
          <p:cNvSpPr>
            <a:spLocks noGrp="1"/>
          </p:cNvSpPr>
          <p:nvPr>
            <p:ph type="subTitle" idx="1"/>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solidFill>
                  <a:schemeClr val="bg1"/>
                </a:solidFill>
              </a:rPr>
              <a:t>Why didn’t this work?</a:t>
            </a:r>
          </a:p>
        </p:txBody>
      </p:sp>
      <p:sp>
        <p:nvSpPr>
          <p:cNvPr id="27651" name="Rectangle 3"/>
          <p:cNvSpPr>
            <a:spLocks noGrp="1" noChangeArrowheads="1"/>
          </p:cNvSpPr>
          <p:nvPr>
            <p:ph idx="1"/>
          </p:nvPr>
        </p:nvSpPr>
        <p:spPr/>
        <p:txBody>
          <a:bodyPr/>
          <a:lstStyle/>
          <a:p>
            <a:pPr marL="609600" indent="-609600">
              <a:buFontTx/>
              <a:buAutoNum type="arabicPeriod"/>
            </a:pPr>
            <a:r>
              <a:rPr lang="en-US">
                <a:solidFill>
                  <a:schemeClr val="bg1"/>
                </a:solidFill>
              </a:rPr>
              <a:t>Maybe social influences don’t matter</a:t>
            </a:r>
          </a:p>
          <a:p>
            <a:pPr marL="609600" indent="-609600">
              <a:buFontTx/>
              <a:buAutoNum type="arabicPeriod"/>
            </a:pPr>
            <a:endParaRPr lang="en-US">
              <a:solidFill>
                <a:schemeClr val="bg1"/>
              </a:solidFill>
            </a:endParaRPr>
          </a:p>
          <a:p>
            <a:pPr marL="609600" indent="-609600">
              <a:buFontTx/>
              <a:buAutoNum type="arabicPeriod"/>
            </a:pPr>
            <a:r>
              <a:rPr lang="en-US">
                <a:solidFill>
                  <a:schemeClr val="bg1"/>
                </a:solidFill>
              </a:rPr>
              <a:t>Social influences matter, but they are impossible to control</a:t>
            </a:r>
          </a:p>
          <a:p>
            <a:pPr marL="609600" indent="-609600">
              <a:buFontTx/>
              <a:buAutoNum type="arabicPeriod"/>
            </a:pPr>
            <a:endParaRPr lang="en-US">
              <a:solidFill>
                <a:schemeClr val="bg1"/>
              </a:solidFill>
            </a:endParaRPr>
          </a:p>
          <a:p>
            <a:pPr marL="609600" indent="-609600">
              <a:buFontTx/>
              <a:buAutoNum type="arabicPeriod"/>
            </a:pPr>
            <a:r>
              <a:rPr lang="en-US">
                <a:solidFill>
                  <a:schemeClr val="bg1"/>
                </a:solidFill>
              </a:rPr>
              <a:t>Social influences matter, but the intervention was too generic</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1" name="Title 1"/>
          <p:cNvSpPr>
            <a:spLocks noGrp="1"/>
          </p:cNvSpPr>
          <p:nvPr>
            <p:ph type="title"/>
          </p:nvPr>
        </p:nvSpPr>
        <p:spPr/>
        <p:txBody>
          <a:bodyPr/>
          <a:lstStyle/>
          <a:p>
            <a:r>
              <a:rPr lang="en-US" smtClean="0"/>
              <a:t>Relation categories in  Thailand</a:t>
            </a:r>
          </a:p>
        </p:txBody>
      </p:sp>
      <p:sp>
        <p:nvSpPr>
          <p:cNvPr id="476162" name="Content Placeholder 2"/>
          <p:cNvSpPr>
            <a:spLocks noGrp="1"/>
          </p:cNvSpPr>
          <p:nvPr>
            <p:ph idx="1"/>
          </p:nvPr>
        </p:nvSpPr>
        <p:spPr/>
        <p:txBody>
          <a:bodyPr/>
          <a:lstStyle/>
          <a:p>
            <a:r>
              <a:rPr lang="en-US" smtClean="0"/>
              <a:t>Objective: Discover mutually exclusive and exhaustive categories in a language for how people know each other to be used on a network scale-up survey instrument</a:t>
            </a:r>
          </a:p>
          <a:p>
            <a:endParaRPr lang="en-US"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3200" dirty="0" smtClean="0"/>
              <a:t>Procedure 1: Twenty one respondents </a:t>
            </a:r>
            <a:r>
              <a:rPr lang="en-US" sz="3200" dirty="0" err="1" smtClean="0"/>
              <a:t>freelist</a:t>
            </a:r>
            <a:r>
              <a:rPr lang="en-US" sz="3200" dirty="0" smtClean="0"/>
              <a:t> in Thai ways that people know each other</a:t>
            </a:r>
            <a:br>
              <a:rPr lang="en-US" sz="3200" dirty="0" smtClean="0"/>
            </a:br>
            <a:endParaRPr lang="en-US" sz="3200" dirty="0"/>
          </a:p>
        </p:txBody>
      </p:sp>
      <p:pic>
        <p:nvPicPr>
          <p:cNvPr id="478210" name="Picture 3"/>
          <p:cNvPicPr>
            <a:picLocks noGrp="1" noChangeAspect="1" noChangeArrowheads="1"/>
          </p:cNvPicPr>
          <p:nvPr>
            <p:ph idx="1"/>
          </p:nvPr>
        </p:nvPicPr>
        <p:blipFill>
          <a:blip r:embed="rId3" cstate="print"/>
          <a:stretch>
            <a:fillRect/>
          </a:stretch>
        </p:blipFill>
        <p:spPr>
          <a:xfrm>
            <a:off x="2078389" y="1935163"/>
            <a:ext cx="4987221" cy="4389437"/>
          </a:xfrm>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7" name="Title 1"/>
          <p:cNvSpPr>
            <a:spLocks noGrp="1"/>
          </p:cNvSpPr>
          <p:nvPr>
            <p:ph type="title"/>
          </p:nvPr>
        </p:nvSpPr>
        <p:spPr/>
        <p:txBody>
          <a:bodyPr/>
          <a:lstStyle/>
          <a:p>
            <a:r>
              <a:rPr lang="en-US" sz="3200" smtClean="0"/>
              <a:t>Procedure 2: Twenty one respondents list 30 people they know and apply 26 most frequently occurring categories  </a:t>
            </a:r>
          </a:p>
        </p:txBody>
      </p:sp>
      <p:pic>
        <p:nvPicPr>
          <p:cNvPr id="480258" name="Picture 2"/>
          <p:cNvPicPr>
            <a:picLocks noGrp="1" noChangeAspect="1" noChangeArrowheads="1"/>
          </p:cNvPicPr>
          <p:nvPr>
            <p:ph idx="1"/>
          </p:nvPr>
        </p:nvPicPr>
        <p:blipFill>
          <a:blip r:embed="rId3" cstate="print"/>
          <a:stretch>
            <a:fillRect/>
          </a:stretch>
        </p:blipFill>
        <p:spPr>
          <a:xfrm>
            <a:off x="1318285" y="2134453"/>
            <a:ext cx="6507429" cy="3990857"/>
          </a:xfrm>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5" name="Title 1"/>
          <p:cNvSpPr>
            <a:spLocks noGrp="1"/>
          </p:cNvSpPr>
          <p:nvPr>
            <p:ph type="title"/>
          </p:nvPr>
        </p:nvSpPr>
        <p:spPr/>
        <p:txBody>
          <a:bodyPr/>
          <a:lstStyle/>
          <a:p>
            <a:r>
              <a:rPr lang="en-US" smtClean="0"/>
              <a:t>Affiliation from all respondents</a:t>
            </a:r>
          </a:p>
        </p:txBody>
      </p:sp>
      <p:pic>
        <p:nvPicPr>
          <p:cNvPr id="482306" name="Picture 2"/>
          <p:cNvPicPr>
            <a:picLocks noGrp="1" noChangeAspect="1" noChangeArrowheads="1"/>
          </p:cNvPicPr>
          <p:nvPr>
            <p:ph idx="1"/>
          </p:nvPr>
        </p:nvPicPr>
        <p:blipFill>
          <a:blip r:embed="rId3" cstate="print"/>
          <a:stretch>
            <a:fillRect/>
          </a:stretch>
        </p:blipFill>
        <p:spPr>
          <a:xfrm>
            <a:off x="933067" y="1935163"/>
            <a:ext cx="7277866" cy="4389437"/>
          </a:xfrm>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Graph of relationship between knowing categories</a:t>
            </a:r>
            <a:endParaRPr lang="en-US" dirty="0"/>
          </a:p>
        </p:txBody>
      </p:sp>
      <p:pic>
        <p:nvPicPr>
          <p:cNvPr id="484354" name="Content Placeholder 3" descr="Affiliation categories all respondents.##d.bmp"/>
          <p:cNvPicPr>
            <a:picLocks noGrp="1" noChangeAspect="1"/>
          </p:cNvPicPr>
          <p:nvPr>
            <p:ph idx="1"/>
          </p:nvPr>
        </p:nvPicPr>
        <p:blipFill>
          <a:blip r:embed="rId3" cstate="print"/>
          <a:srcRect/>
          <a:stretch>
            <a:fillRect/>
          </a:stretch>
        </p:blipFill>
        <p:spPr>
          <a:xfrm>
            <a:off x="381000" y="1676400"/>
            <a:ext cx="8305800" cy="5029200"/>
          </a:xfrm>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Egonet</a:t>
            </a:r>
            <a:r>
              <a:rPr lang="en-US" dirty="0" smtClean="0"/>
              <a:t> Listserv</a:t>
            </a:r>
            <a:endParaRPr lang="en-US" dirty="0"/>
          </a:p>
        </p:txBody>
      </p:sp>
      <p:sp>
        <p:nvSpPr>
          <p:cNvPr id="3" name="Content Placeholder 2"/>
          <p:cNvSpPr>
            <a:spLocks noGrp="1"/>
          </p:cNvSpPr>
          <p:nvPr>
            <p:ph idx="1"/>
          </p:nvPr>
        </p:nvSpPr>
        <p:spPr/>
        <p:txBody>
          <a:bodyPr/>
          <a:lstStyle/>
          <a:p>
            <a:r>
              <a:rPr lang="en-US" dirty="0" err="1" smtClean="0"/>
              <a:t>Egonet</a:t>
            </a:r>
            <a:r>
              <a:rPr lang="en-US" dirty="0" smtClean="0"/>
              <a:t>-users mailing list</a:t>
            </a:r>
          </a:p>
          <a:p>
            <a:r>
              <a:rPr lang="en-US" u="sng" dirty="0" smtClean="0">
                <a:hlinkClick r:id="rId2"/>
              </a:rPr>
              <a:t>Egonet-users@lists.sourceforge.net</a:t>
            </a:r>
            <a:endParaRPr lang="en-US" dirty="0" smtClean="0"/>
          </a:p>
          <a:p>
            <a:r>
              <a:rPr lang="en-US" u="sng" dirty="0" smtClean="0">
                <a:hlinkClick r:id="rId3"/>
              </a:rPr>
              <a:t>https://lists.sourceforge.net/lists/listinfo/egonet-users</a:t>
            </a:r>
            <a:endParaRPr lang="en-US" dirty="0" smtClean="0"/>
          </a:p>
          <a:p>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4000">
                <a:solidFill>
                  <a:schemeClr val="bg1"/>
                </a:solidFill>
              </a:rPr>
              <a:t>Factors that make social influence non-generic</a:t>
            </a:r>
          </a:p>
        </p:txBody>
      </p:sp>
      <p:sp>
        <p:nvSpPr>
          <p:cNvPr id="28675" name="Rectangle 3"/>
          <p:cNvSpPr>
            <a:spLocks noGrp="1" noChangeArrowheads="1"/>
          </p:cNvSpPr>
          <p:nvPr>
            <p:ph idx="1"/>
          </p:nvPr>
        </p:nvSpPr>
        <p:spPr/>
        <p:txBody>
          <a:bodyPr/>
          <a:lstStyle/>
          <a:p>
            <a:r>
              <a:rPr lang="en-US">
                <a:solidFill>
                  <a:schemeClr val="bg1"/>
                </a:solidFill>
              </a:rPr>
              <a:t>Variability in the characteristics of influential people</a:t>
            </a:r>
          </a:p>
          <a:p>
            <a:endParaRPr lang="en-US">
              <a:solidFill>
                <a:schemeClr val="bg1"/>
              </a:solidFill>
            </a:endParaRPr>
          </a:p>
          <a:p>
            <a:r>
              <a:rPr lang="en-US">
                <a:solidFill>
                  <a:schemeClr val="bg1"/>
                </a:solidFill>
              </a:rPr>
              <a:t>Variability in the structure of the network of influential people</a:t>
            </a:r>
          </a:p>
          <a:p>
            <a:endParaRPr lang="en-US">
              <a:solidFill>
                <a:schemeClr val="bg1"/>
              </a:solidFill>
            </a:endParaRPr>
          </a:p>
          <a:p>
            <a:r>
              <a:rPr lang="en-US">
                <a:solidFill>
                  <a:schemeClr val="bg1"/>
                </a:solidFill>
              </a:rPr>
              <a:t>Variability in the characteristics of structurally important people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p:cNvSpPr>
          <p:nvPr>
            <p:ph idx="1"/>
          </p:nvPr>
        </p:nvSpPr>
        <p:spPr/>
        <p:txBody>
          <a:bodyPr/>
          <a:lstStyle/>
          <a:p>
            <a:pPr algn="ctr">
              <a:buFont typeface="Arial" charset="0"/>
              <a:buNone/>
            </a:pPr>
            <a:endParaRPr lang="es-ES" sz="4800" dirty="0" smtClean="0"/>
          </a:p>
          <a:p>
            <a:pPr algn="ctr">
              <a:buFont typeface="Arial" charset="0"/>
              <a:buNone/>
            </a:pPr>
            <a:r>
              <a:rPr lang="es-ES" sz="4800" dirty="0" smtClean="0"/>
              <a:t>1. </a:t>
            </a:r>
            <a:r>
              <a:rPr lang="es-ES" sz="4800" b="1" dirty="0" err="1" smtClean="0"/>
              <a:t>Introduction</a:t>
            </a:r>
            <a:r>
              <a:rPr lang="es-ES" sz="4800" b="1" dirty="0" smtClean="0"/>
              <a:t> </a:t>
            </a:r>
            <a:r>
              <a:rPr lang="es-ES" sz="4800" b="1" dirty="0" err="1" smtClean="0"/>
              <a:t>to</a:t>
            </a:r>
            <a:r>
              <a:rPr lang="es-ES" sz="4800" b="1" dirty="0" smtClean="0"/>
              <a:t> </a:t>
            </a:r>
            <a:r>
              <a:rPr lang="es-ES" sz="4800" b="1" dirty="0" smtClean="0"/>
              <a:t>Social </a:t>
            </a:r>
            <a:r>
              <a:rPr lang="es-ES" sz="4800" b="1" dirty="0" smtClean="0"/>
              <a:t>Networks (</a:t>
            </a:r>
            <a:r>
              <a:rPr lang="es-ES" sz="4800" b="1" dirty="0" err="1" smtClean="0"/>
              <a:t>ii</a:t>
            </a:r>
            <a:r>
              <a:rPr lang="es-ES" sz="4800" b="1" dirty="0" smtClean="0"/>
              <a:t>).</a:t>
            </a:r>
            <a:endParaRPr lang="es-ES" sz="4800" b="1" dirty="0" smtClean="0"/>
          </a:p>
          <a:p>
            <a:pPr algn="ctr">
              <a:buFont typeface="Arial" charset="0"/>
              <a:buNone/>
            </a:pPr>
            <a:r>
              <a:rPr lang="es-ES" sz="4000" b="1" dirty="0" err="1" smtClean="0">
                <a:solidFill>
                  <a:srgbClr val="FB2211"/>
                </a:solidFill>
              </a:rPr>
              <a:t>History</a:t>
            </a:r>
            <a:r>
              <a:rPr lang="es-ES" sz="4000" b="1" dirty="0" smtClean="0">
                <a:solidFill>
                  <a:srgbClr val="FB2211"/>
                </a:solidFill>
              </a:rPr>
              <a:t> and </a:t>
            </a:r>
            <a:r>
              <a:rPr lang="es-ES" sz="4000" b="1" dirty="0" err="1" smtClean="0">
                <a:solidFill>
                  <a:srgbClr val="FB2211"/>
                </a:solidFill>
              </a:rPr>
              <a:t>definition</a:t>
            </a:r>
            <a:endParaRPr lang="ca-ES" sz="4000" b="1" dirty="0" smtClean="0">
              <a:solidFill>
                <a:srgbClr val="FB221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p:txBody>
          <a:bodyPr/>
          <a:lstStyle/>
          <a:p>
            <a:r>
              <a:rPr lang="es-ES" smtClean="0"/>
              <a:t>A bit of History …</a:t>
            </a:r>
            <a:endParaRPr lang="ca-ES" smtClean="0"/>
          </a:p>
        </p:txBody>
      </p:sp>
      <p:sp>
        <p:nvSpPr>
          <p:cNvPr id="22530" name="Rectangle 3"/>
          <p:cNvSpPr>
            <a:spLocks noGrp="1"/>
          </p:cNvSpPr>
          <p:nvPr>
            <p:ph idx="1"/>
          </p:nvPr>
        </p:nvSpPr>
        <p:spPr>
          <a:xfrm>
            <a:off x="152400" y="1295400"/>
            <a:ext cx="8839200" cy="5334000"/>
          </a:xfrm>
        </p:spPr>
        <p:txBody>
          <a:bodyPr/>
          <a:lstStyle/>
          <a:p>
            <a:pPr>
              <a:spcBef>
                <a:spcPts val="1200"/>
              </a:spcBef>
              <a:spcAft>
                <a:spcPts val="1200"/>
              </a:spcAft>
            </a:pPr>
            <a:r>
              <a:rPr lang="en-US" sz="2800" dirty="0" smtClean="0"/>
              <a:t>Moreno’s </a:t>
            </a:r>
            <a:r>
              <a:rPr lang="en-US" sz="2800" dirty="0" err="1" smtClean="0"/>
              <a:t>sociometry</a:t>
            </a:r>
            <a:endParaRPr lang="en-US" sz="2800" dirty="0" smtClean="0"/>
          </a:p>
          <a:p>
            <a:pPr>
              <a:spcBef>
                <a:spcPts val="1200"/>
              </a:spcBef>
              <a:spcAft>
                <a:spcPts val="1200"/>
              </a:spcAft>
            </a:pPr>
            <a:r>
              <a:rPr lang="en-US" sz="2800" dirty="0" smtClean="0"/>
              <a:t>The </a:t>
            </a:r>
            <a:r>
              <a:rPr lang="en-US" sz="2800" dirty="0" smtClean="0"/>
              <a:t>“Manchester </a:t>
            </a:r>
            <a:r>
              <a:rPr lang="en-US" sz="2800" dirty="0" smtClean="0"/>
              <a:t>School” (</a:t>
            </a:r>
            <a:r>
              <a:rPr lang="en-US" sz="2800" dirty="0" err="1" smtClean="0"/>
              <a:t>Gluckman</a:t>
            </a:r>
            <a:r>
              <a:rPr lang="en-US" sz="2800" dirty="0" smtClean="0"/>
              <a:t>,</a:t>
            </a:r>
            <a:r>
              <a:rPr lang="en-US" sz="2800" dirty="0" smtClean="0"/>
              <a:t> Mitchell)</a:t>
            </a:r>
          </a:p>
          <a:p>
            <a:pPr lvl="1">
              <a:spcBef>
                <a:spcPts val="1200"/>
              </a:spcBef>
              <a:spcAft>
                <a:spcPts val="1200"/>
              </a:spcAft>
            </a:pPr>
            <a:r>
              <a:rPr lang="en-US" b="1" dirty="0" smtClean="0"/>
              <a:t>personal </a:t>
            </a:r>
            <a:r>
              <a:rPr lang="en-US" b="1" dirty="0" smtClean="0"/>
              <a:t>networks</a:t>
            </a:r>
            <a:r>
              <a:rPr lang="en-US" dirty="0" smtClean="0"/>
              <a:t> of tribal people in the new cities of the</a:t>
            </a:r>
            <a:r>
              <a:rPr lang="en-US" dirty="0" smtClean="0">
                <a:solidFill>
                  <a:srgbClr val="FF0000"/>
                </a:solidFill>
              </a:rPr>
              <a:t> </a:t>
            </a:r>
            <a:r>
              <a:rPr lang="en-US" dirty="0" err="1" smtClean="0">
                <a:solidFill>
                  <a:srgbClr val="FF0000"/>
                </a:solidFill>
              </a:rPr>
              <a:t>Cooperbelt</a:t>
            </a:r>
            <a:r>
              <a:rPr lang="en-US" dirty="0" smtClean="0">
                <a:solidFill>
                  <a:srgbClr val="FF0000"/>
                </a:solidFill>
              </a:rPr>
              <a:t> </a:t>
            </a:r>
            <a:r>
              <a:rPr lang="en-US" dirty="0" smtClean="0">
                <a:solidFill>
                  <a:srgbClr val="FF0000"/>
                </a:solidFill>
              </a:rPr>
              <a:t> </a:t>
            </a:r>
            <a:r>
              <a:rPr lang="en-US" dirty="0" smtClean="0"/>
              <a:t>(also India</a:t>
            </a:r>
            <a:r>
              <a:rPr lang="en-US" dirty="0" smtClean="0"/>
              <a:t>, Malta, </a:t>
            </a:r>
            <a:r>
              <a:rPr lang="en-US" dirty="0" smtClean="0"/>
              <a:t>Norway)</a:t>
            </a:r>
          </a:p>
          <a:p>
            <a:pPr lvl="1">
              <a:spcBef>
                <a:spcPts val="1200"/>
              </a:spcBef>
              <a:spcAft>
                <a:spcPts val="1200"/>
              </a:spcAft>
            </a:pPr>
            <a:r>
              <a:rPr lang="en-US" sz="2800" dirty="0" smtClean="0"/>
              <a:t>messiness of culture </a:t>
            </a:r>
            <a:r>
              <a:rPr lang="en-US" sz="2800" dirty="0" smtClean="0"/>
              <a:t>change, </a:t>
            </a:r>
            <a:r>
              <a:rPr lang="en-US" sz="2800" dirty="0" smtClean="0"/>
              <a:t>mobility, multiculturalism </a:t>
            </a:r>
          </a:p>
          <a:p>
            <a:pPr lvl="1">
              <a:spcBef>
                <a:spcPts val="1200"/>
              </a:spcBef>
              <a:spcAft>
                <a:spcPts val="1200"/>
              </a:spcAft>
            </a:pPr>
            <a:r>
              <a:rPr lang="en-US" sz="2800" dirty="0" smtClean="0"/>
              <a:t>social </a:t>
            </a:r>
            <a:r>
              <a:rPr lang="en-US" sz="2800" dirty="0" smtClean="0"/>
              <a:t>networks as an alternative to Structural-Functionalist </a:t>
            </a:r>
            <a:r>
              <a:rPr lang="en-US" sz="2800" dirty="0" smtClean="0"/>
              <a:t>Theory</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p:txBody>
          <a:bodyPr/>
          <a:lstStyle/>
          <a:p>
            <a:r>
              <a:rPr lang="es-ES" smtClean="0">
                <a:solidFill>
                  <a:schemeClr val="tx1"/>
                </a:solidFill>
              </a:rPr>
              <a:t>A bit of History …</a:t>
            </a:r>
            <a:endParaRPr lang="ca-ES" smtClean="0">
              <a:solidFill>
                <a:schemeClr val="tx1"/>
              </a:solidFill>
            </a:endParaRPr>
          </a:p>
        </p:txBody>
      </p:sp>
      <p:sp>
        <p:nvSpPr>
          <p:cNvPr id="27650" name="Rectangle 4"/>
          <p:cNvSpPr>
            <a:spLocks noChangeArrowheads="1"/>
          </p:cNvSpPr>
          <p:nvPr/>
        </p:nvSpPr>
        <p:spPr bwMode="auto">
          <a:xfrm>
            <a:off x="609600" y="304800"/>
            <a:ext cx="7772400" cy="1143000"/>
          </a:xfrm>
          <a:prstGeom prst="rect">
            <a:avLst/>
          </a:prstGeom>
          <a:noFill/>
          <a:ln w="9525">
            <a:noFill/>
            <a:miter lim="800000"/>
            <a:headEnd/>
            <a:tailEnd/>
          </a:ln>
        </p:spPr>
        <p:txBody>
          <a:bodyPr anchor="b"/>
          <a:lstStyle/>
          <a:p>
            <a:pPr algn="ctr" eaLnBrk="0" hangingPunct="0"/>
            <a:endParaRPr lang="ca-ES" sz="4400" b="1">
              <a:latin typeface="Verdana" pitchFamily="34" charset="0"/>
            </a:endParaRPr>
          </a:p>
        </p:txBody>
      </p:sp>
      <p:sp>
        <p:nvSpPr>
          <p:cNvPr id="333829" name="Text Box 5"/>
          <p:cNvSpPr txBox="1">
            <a:spLocks noChangeArrowheads="1"/>
          </p:cNvSpPr>
          <p:nvPr/>
        </p:nvSpPr>
        <p:spPr bwMode="auto">
          <a:xfrm>
            <a:off x="609600" y="5943600"/>
            <a:ext cx="4930775" cy="519113"/>
          </a:xfrm>
          <a:prstGeom prst="rect">
            <a:avLst/>
          </a:prstGeom>
          <a:noFill/>
          <a:ln w="9525">
            <a:noFill/>
            <a:miter lim="800000"/>
            <a:headEnd/>
            <a:tailEnd/>
          </a:ln>
        </p:spPr>
        <p:txBody>
          <a:bodyPr>
            <a:spAutoFit/>
          </a:bodyPr>
          <a:lstStyle/>
          <a:p>
            <a:pPr>
              <a:spcBef>
                <a:spcPct val="50000"/>
              </a:spcBef>
              <a:buClr>
                <a:schemeClr val="hlink"/>
              </a:buClr>
              <a:buSzPct val="110000"/>
              <a:buFont typeface="Wingdings" pitchFamily="2" charset="2"/>
              <a:buBlip>
                <a:blip r:embed="rId4"/>
              </a:buBlip>
            </a:pPr>
            <a:r>
              <a:rPr lang="es-ES_tradnl" sz="2800">
                <a:latin typeface="Calibri" pitchFamily="34" charset="0"/>
                <a:cs typeface="Arial" charset="0"/>
              </a:rPr>
              <a:t>Moreno Sociometry (1934)</a:t>
            </a:r>
            <a:endParaRPr lang="es-ES" sz="2800">
              <a:latin typeface="Calibri" pitchFamily="34" charset="0"/>
              <a:cs typeface="Arial" charset="0"/>
            </a:endParaRPr>
          </a:p>
        </p:txBody>
      </p:sp>
      <p:sp>
        <p:nvSpPr>
          <p:cNvPr id="333830" name="Text Box 6"/>
          <p:cNvSpPr txBox="1">
            <a:spLocks noChangeArrowheads="1"/>
          </p:cNvSpPr>
          <p:nvPr/>
        </p:nvSpPr>
        <p:spPr bwMode="auto">
          <a:xfrm>
            <a:off x="2819400" y="4038600"/>
            <a:ext cx="5692775" cy="519113"/>
          </a:xfrm>
          <a:prstGeom prst="rect">
            <a:avLst/>
          </a:prstGeom>
          <a:noFill/>
          <a:ln w="9525">
            <a:noFill/>
            <a:miter lim="800000"/>
            <a:headEnd/>
            <a:tailEnd/>
          </a:ln>
        </p:spPr>
        <p:txBody>
          <a:bodyPr>
            <a:spAutoFit/>
          </a:bodyPr>
          <a:lstStyle/>
          <a:p>
            <a:pPr>
              <a:spcBef>
                <a:spcPct val="50000"/>
              </a:spcBef>
              <a:buClr>
                <a:schemeClr val="hlink"/>
              </a:buClr>
              <a:buSzPct val="110000"/>
              <a:buFont typeface="Wingdings" pitchFamily="2" charset="2"/>
              <a:buBlip>
                <a:blip r:embed="rId4"/>
              </a:buBlip>
            </a:pPr>
            <a:r>
              <a:rPr lang="es-ES_tradnl" sz="2800">
                <a:latin typeface="Calibri" pitchFamily="34" charset="0"/>
                <a:cs typeface="Arial" charset="0"/>
              </a:rPr>
              <a:t>Graph Theory (e.g. Harary 1963)</a:t>
            </a:r>
            <a:endParaRPr lang="es-ES" sz="2800">
              <a:latin typeface="Calibri" pitchFamily="34" charset="0"/>
              <a:cs typeface="Arial" charset="0"/>
            </a:endParaRPr>
          </a:p>
        </p:txBody>
      </p:sp>
      <p:sp>
        <p:nvSpPr>
          <p:cNvPr id="333831" name="Text Box 7"/>
          <p:cNvSpPr txBox="1">
            <a:spLocks noChangeArrowheads="1"/>
          </p:cNvSpPr>
          <p:nvPr/>
        </p:nvSpPr>
        <p:spPr bwMode="auto">
          <a:xfrm>
            <a:off x="1524000" y="4953000"/>
            <a:ext cx="5562600" cy="519113"/>
          </a:xfrm>
          <a:prstGeom prst="rect">
            <a:avLst/>
          </a:prstGeom>
          <a:noFill/>
          <a:ln w="9525">
            <a:noFill/>
            <a:miter lim="800000"/>
            <a:headEnd/>
            <a:tailEnd/>
          </a:ln>
        </p:spPr>
        <p:txBody>
          <a:bodyPr>
            <a:spAutoFit/>
          </a:bodyPr>
          <a:lstStyle/>
          <a:p>
            <a:pPr>
              <a:spcBef>
                <a:spcPct val="50000"/>
              </a:spcBef>
              <a:buClr>
                <a:schemeClr val="hlink"/>
              </a:buClr>
              <a:buSzPct val="110000"/>
              <a:buFont typeface="Wingdings" pitchFamily="2" charset="2"/>
              <a:buBlip>
                <a:blip r:embed="rId4"/>
              </a:buBlip>
            </a:pPr>
            <a:r>
              <a:rPr lang="es-ES_tradnl" sz="2800" b="1">
                <a:latin typeface="Calibri" pitchFamily="34" charset="0"/>
                <a:cs typeface="Arial" charset="0"/>
              </a:rPr>
              <a:t>Manchester School (1954-1972)</a:t>
            </a:r>
            <a:endParaRPr lang="es-ES" sz="2800" b="1">
              <a:latin typeface="Calibri" pitchFamily="34" charset="0"/>
              <a:cs typeface="Arial" charset="0"/>
            </a:endParaRPr>
          </a:p>
        </p:txBody>
      </p:sp>
      <p:sp>
        <p:nvSpPr>
          <p:cNvPr id="333832" name="Text Box 8"/>
          <p:cNvSpPr txBox="1">
            <a:spLocks noChangeArrowheads="1"/>
          </p:cNvSpPr>
          <p:nvPr/>
        </p:nvSpPr>
        <p:spPr bwMode="auto">
          <a:xfrm>
            <a:off x="838200" y="2971800"/>
            <a:ext cx="4930775" cy="579438"/>
          </a:xfrm>
          <a:prstGeom prst="rect">
            <a:avLst/>
          </a:prstGeom>
          <a:noFill/>
          <a:ln w="9525">
            <a:noFill/>
            <a:miter lim="800000"/>
            <a:headEnd/>
            <a:tailEnd/>
          </a:ln>
        </p:spPr>
        <p:txBody>
          <a:bodyPr>
            <a:spAutoFit/>
          </a:bodyPr>
          <a:lstStyle/>
          <a:p>
            <a:pPr>
              <a:spcBef>
                <a:spcPct val="50000"/>
              </a:spcBef>
              <a:buClr>
                <a:schemeClr val="hlink"/>
              </a:buClr>
              <a:buSzPct val="110000"/>
              <a:buFont typeface="Wingdings" pitchFamily="2" charset="2"/>
              <a:buBlip>
                <a:blip r:embed="rId4"/>
              </a:buBlip>
            </a:pPr>
            <a:r>
              <a:rPr lang="es-ES_tradnl" sz="3200">
                <a:latin typeface="Calibri" pitchFamily="34" charset="0"/>
                <a:cs typeface="Arial" charset="0"/>
              </a:rPr>
              <a:t>American Sociology (1976)</a:t>
            </a:r>
            <a:endParaRPr lang="es-ES" sz="3200">
              <a:latin typeface="Calibri" pitchFamily="34" charset="0"/>
              <a:cs typeface="Arial" charset="0"/>
            </a:endParaRPr>
          </a:p>
        </p:txBody>
      </p:sp>
      <p:sp>
        <p:nvSpPr>
          <p:cNvPr id="333833" name="Text Box 9"/>
          <p:cNvSpPr txBox="1">
            <a:spLocks noChangeArrowheads="1"/>
          </p:cNvSpPr>
          <p:nvPr/>
        </p:nvSpPr>
        <p:spPr bwMode="auto">
          <a:xfrm>
            <a:off x="3962400" y="1676400"/>
            <a:ext cx="4930775" cy="1066800"/>
          </a:xfrm>
          <a:prstGeom prst="rect">
            <a:avLst/>
          </a:prstGeom>
          <a:noFill/>
          <a:ln w="9525">
            <a:noFill/>
            <a:miter lim="800000"/>
            <a:headEnd/>
            <a:tailEnd/>
          </a:ln>
        </p:spPr>
        <p:txBody>
          <a:bodyPr>
            <a:spAutoFit/>
          </a:bodyPr>
          <a:lstStyle/>
          <a:p>
            <a:pPr>
              <a:spcBef>
                <a:spcPct val="50000"/>
              </a:spcBef>
              <a:buClr>
                <a:schemeClr val="hlink"/>
              </a:buClr>
              <a:buSzPct val="110000"/>
              <a:buFont typeface="Wingdings" pitchFamily="2" charset="2"/>
              <a:buBlip>
                <a:blip r:embed="rId4"/>
              </a:buBlip>
            </a:pPr>
            <a:r>
              <a:rPr lang="es-ES_tradnl" sz="3200">
                <a:latin typeface="Calibri" pitchFamily="34" charset="0"/>
                <a:cs typeface="Arial" charset="0"/>
              </a:rPr>
              <a:t>INSNA &amp; Computers &amp; Interdisciplinarity, NScience</a:t>
            </a:r>
            <a:endParaRPr lang="es-ES" sz="3200">
              <a:latin typeface="Calibri" pitchFamily="34" charset="0"/>
              <a:cs typeface="Arial" charset="0"/>
            </a:endParaRPr>
          </a:p>
        </p:txBody>
      </p:sp>
      <p:sp>
        <p:nvSpPr>
          <p:cNvPr id="333834" name="Line 10"/>
          <p:cNvSpPr>
            <a:spLocks noChangeShapeType="1"/>
          </p:cNvSpPr>
          <p:nvPr/>
        </p:nvSpPr>
        <p:spPr bwMode="auto">
          <a:xfrm flipV="1">
            <a:off x="3048000" y="5486400"/>
            <a:ext cx="990600" cy="381000"/>
          </a:xfrm>
          <a:prstGeom prst="line">
            <a:avLst/>
          </a:prstGeom>
          <a:noFill/>
          <a:ln w="76200">
            <a:solidFill>
              <a:schemeClr val="tx1"/>
            </a:solidFill>
            <a:round/>
            <a:headEnd type="oval" w="med" len="med"/>
            <a:tailEnd type="triangle" w="med" len="med"/>
          </a:ln>
        </p:spPr>
        <p:txBody>
          <a:bodyPr/>
          <a:lstStyle/>
          <a:p>
            <a:endParaRPr lang="en-US"/>
          </a:p>
        </p:txBody>
      </p:sp>
      <p:sp>
        <p:nvSpPr>
          <p:cNvPr id="333835" name="Line 11"/>
          <p:cNvSpPr>
            <a:spLocks noChangeShapeType="1"/>
          </p:cNvSpPr>
          <p:nvPr/>
        </p:nvSpPr>
        <p:spPr bwMode="auto">
          <a:xfrm flipV="1">
            <a:off x="2438400" y="3505200"/>
            <a:ext cx="0" cy="1371600"/>
          </a:xfrm>
          <a:prstGeom prst="line">
            <a:avLst/>
          </a:prstGeom>
          <a:noFill/>
          <a:ln w="76200">
            <a:solidFill>
              <a:schemeClr val="tx1"/>
            </a:solidFill>
            <a:round/>
            <a:headEnd type="oval" w="med" len="med"/>
            <a:tailEnd type="triangle" w="med" len="med"/>
          </a:ln>
        </p:spPr>
        <p:txBody>
          <a:bodyPr/>
          <a:lstStyle/>
          <a:p>
            <a:endParaRPr lang="en-US"/>
          </a:p>
        </p:txBody>
      </p:sp>
      <p:sp>
        <p:nvSpPr>
          <p:cNvPr id="333836" name="Line 12"/>
          <p:cNvSpPr>
            <a:spLocks noChangeShapeType="1"/>
          </p:cNvSpPr>
          <p:nvPr/>
        </p:nvSpPr>
        <p:spPr bwMode="auto">
          <a:xfrm flipV="1">
            <a:off x="6172200" y="2667000"/>
            <a:ext cx="152400" cy="1219200"/>
          </a:xfrm>
          <a:prstGeom prst="line">
            <a:avLst/>
          </a:prstGeom>
          <a:noFill/>
          <a:ln w="76200">
            <a:solidFill>
              <a:schemeClr val="tx1"/>
            </a:solidFill>
            <a:round/>
            <a:headEnd type="oval" w="med" len="med"/>
            <a:tailEnd type="triangle" w="med" len="med"/>
          </a:ln>
        </p:spPr>
        <p:txBody>
          <a:bodyPr/>
          <a:lstStyle/>
          <a:p>
            <a:endParaRPr lang="en-US"/>
          </a:p>
        </p:txBody>
      </p:sp>
      <p:sp>
        <p:nvSpPr>
          <p:cNvPr id="333837" name="Line 13"/>
          <p:cNvSpPr>
            <a:spLocks noChangeShapeType="1"/>
          </p:cNvSpPr>
          <p:nvPr/>
        </p:nvSpPr>
        <p:spPr bwMode="auto">
          <a:xfrm flipV="1">
            <a:off x="2667000" y="2362200"/>
            <a:ext cx="1295400" cy="457200"/>
          </a:xfrm>
          <a:prstGeom prst="line">
            <a:avLst/>
          </a:prstGeom>
          <a:noFill/>
          <a:ln w="76200">
            <a:solidFill>
              <a:schemeClr val="tx1"/>
            </a:solidFill>
            <a:round/>
            <a:headEnd type="oval" w="med" len="me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3829"/>
                                        </p:tgtEl>
                                        <p:attrNameLst>
                                          <p:attrName>style.visibility</p:attrName>
                                        </p:attrNameLst>
                                      </p:cBhvr>
                                      <p:to>
                                        <p:strVal val="visible"/>
                                      </p:to>
                                    </p:set>
                                    <p:anim calcmode="lin" valueType="num">
                                      <p:cBhvr additive="base">
                                        <p:cTn id="7" dur="500" fill="hold"/>
                                        <p:tgtEl>
                                          <p:spTgt spid="333829"/>
                                        </p:tgtEl>
                                        <p:attrNameLst>
                                          <p:attrName>ppt_x</p:attrName>
                                        </p:attrNameLst>
                                      </p:cBhvr>
                                      <p:tavLst>
                                        <p:tav tm="0">
                                          <p:val>
                                            <p:strVal val="0-#ppt_w/2"/>
                                          </p:val>
                                        </p:tav>
                                        <p:tav tm="100000">
                                          <p:val>
                                            <p:strVal val="#ppt_x"/>
                                          </p:val>
                                        </p:tav>
                                      </p:tavLst>
                                    </p:anim>
                                    <p:anim calcmode="lin" valueType="num">
                                      <p:cBhvr additive="base">
                                        <p:cTn id="8" dur="500" fill="hold"/>
                                        <p:tgtEl>
                                          <p:spTgt spid="3338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3834"/>
                                        </p:tgtEl>
                                        <p:attrNameLst>
                                          <p:attrName>style.visibility</p:attrName>
                                        </p:attrNameLst>
                                      </p:cBhvr>
                                      <p:to>
                                        <p:strVal val="visible"/>
                                      </p:to>
                                    </p:set>
                                    <p:anim calcmode="lin" valueType="num">
                                      <p:cBhvr additive="base">
                                        <p:cTn id="13" dur="500" fill="hold"/>
                                        <p:tgtEl>
                                          <p:spTgt spid="333834"/>
                                        </p:tgtEl>
                                        <p:attrNameLst>
                                          <p:attrName>ppt_x</p:attrName>
                                        </p:attrNameLst>
                                      </p:cBhvr>
                                      <p:tavLst>
                                        <p:tav tm="0">
                                          <p:val>
                                            <p:strVal val="0-#ppt_w/2"/>
                                          </p:val>
                                        </p:tav>
                                        <p:tav tm="100000">
                                          <p:val>
                                            <p:strVal val="#ppt_x"/>
                                          </p:val>
                                        </p:tav>
                                      </p:tavLst>
                                    </p:anim>
                                    <p:anim calcmode="lin" valueType="num">
                                      <p:cBhvr additive="base">
                                        <p:cTn id="14" dur="500" fill="hold"/>
                                        <p:tgtEl>
                                          <p:spTgt spid="3338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3831"/>
                                        </p:tgtEl>
                                        <p:attrNameLst>
                                          <p:attrName>style.visibility</p:attrName>
                                        </p:attrNameLst>
                                      </p:cBhvr>
                                      <p:to>
                                        <p:strVal val="visible"/>
                                      </p:to>
                                    </p:set>
                                    <p:anim calcmode="lin" valueType="num">
                                      <p:cBhvr additive="base">
                                        <p:cTn id="19" dur="500" fill="hold"/>
                                        <p:tgtEl>
                                          <p:spTgt spid="333831"/>
                                        </p:tgtEl>
                                        <p:attrNameLst>
                                          <p:attrName>ppt_x</p:attrName>
                                        </p:attrNameLst>
                                      </p:cBhvr>
                                      <p:tavLst>
                                        <p:tav tm="0">
                                          <p:val>
                                            <p:strVal val="0-#ppt_w/2"/>
                                          </p:val>
                                        </p:tav>
                                        <p:tav tm="100000">
                                          <p:val>
                                            <p:strVal val="#ppt_x"/>
                                          </p:val>
                                        </p:tav>
                                      </p:tavLst>
                                    </p:anim>
                                    <p:anim calcmode="lin" valueType="num">
                                      <p:cBhvr additive="base">
                                        <p:cTn id="20" dur="500" fill="hold"/>
                                        <p:tgtEl>
                                          <p:spTgt spid="33383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3830"/>
                                        </p:tgtEl>
                                        <p:attrNameLst>
                                          <p:attrName>style.visibility</p:attrName>
                                        </p:attrNameLst>
                                      </p:cBhvr>
                                      <p:to>
                                        <p:strVal val="visible"/>
                                      </p:to>
                                    </p:set>
                                    <p:anim calcmode="lin" valueType="num">
                                      <p:cBhvr additive="base">
                                        <p:cTn id="25" dur="500" fill="hold"/>
                                        <p:tgtEl>
                                          <p:spTgt spid="333830"/>
                                        </p:tgtEl>
                                        <p:attrNameLst>
                                          <p:attrName>ppt_x</p:attrName>
                                        </p:attrNameLst>
                                      </p:cBhvr>
                                      <p:tavLst>
                                        <p:tav tm="0">
                                          <p:val>
                                            <p:strVal val="0-#ppt_w/2"/>
                                          </p:val>
                                        </p:tav>
                                        <p:tav tm="100000">
                                          <p:val>
                                            <p:strVal val="#ppt_x"/>
                                          </p:val>
                                        </p:tav>
                                      </p:tavLst>
                                    </p:anim>
                                    <p:anim calcmode="lin" valueType="num">
                                      <p:cBhvr additive="base">
                                        <p:cTn id="26" dur="500" fill="hold"/>
                                        <p:tgtEl>
                                          <p:spTgt spid="33383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3835"/>
                                        </p:tgtEl>
                                        <p:attrNameLst>
                                          <p:attrName>style.visibility</p:attrName>
                                        </p:attrNameLst>
                                      </p:cBhvr>
                                      <p:to>
                                        <p:strVal val="visible"/>
                                      </p:to>
                                    </p:set>
                                    <p:anim calcmode="lin" valueType="num">
                                      <p:cBhvr additive="base">
                                        <p:cTn id="31" dur="500" fill="hold"/>
                                        <p:tgtEl>
                                          <p:spTgt spid="333835"/>
                                        </p:tgtEl>
                                        <p:attrNameLst>
                                          <p:attrName>ppt_x</p:attrName>
                                        </p:attrNameLst>
                                      </p:cBhvr>
                                      <p:tavLst>
                                        <p:tav tm="0">
                                          <p:val>
                                            <p:strVal val="0-#ppt_w/2"/>
                                          </p:val>
                                        </p:tav>
                                        <p:tav tm="100000">
                                          <p:val>
                                            <p:strVal val="#ppt_x"/>
                                          </p:val>
                                        </p:tav>
                                      </p:tavLst>
                                    </p:anim>
                                    <p:anim calcmode="lin" valueType="num">
                                      <p:cBhvr additive="base">
                                        <p:cTn id="32" dur="500" fill="hold"/>
                                        <p:tgtEl>
                                          <p:spTgt spid="33383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33832"/>
                                        </p:tgtEl>
                                        <p:attrNameLst>
                                          <p:attrName>style.visibility</p:attrName>
                                        </p:attrNameLst>
                                      </p:cBhvr>
                                      <p:to>
                                        <p:strVal val="visible"/>
                                      </p:to>
                                    </p:set>
                                    <p:anim calcmode="lin" valueType="num">
                                      <p:cBhvr additive="base">
                                        <p:cTn id="37" dur="500" fill="hold"/>
                                        <p:tgtEl>
                                          <p:spTgt spid="333832"/>
                                        </p:tgtEl>
                                        <p:attrNameLst>
                                          <p:attrName>ppt_x</p:attrName>
                                        </p:attrNameLst>
                                      </p:cBhvr>
                                      <p:tavLst>
                                        <p:tav tm="0">
                                          <p:val>
                                            <p:strVal val="0-#ppt_w/2"/>
                                          </p:val>
                                        </p:tav>
                                        <p:tav tm="100000">
                                          <p:val>
                                            <p:strVal val="#ppt_x"/>
                                          </p:val>
                                        </p:tav>
                                      </p:tavLst>
                                    </p:anim>
                                    <p:anim calcmode="lin" valueType="num">
                                      <p:cBhvr additive="base">
                                        <p:cTn id="38" dur="500" fill="hold"/>
                                        <p:tgtEl>
                                          <p:spTgt spid="33383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33837"/>
                                        </p:tgtEl>
                                        <p:attrNameLst>
                                          <p:attrName>style.visibility</p:attrName>
                                        </p:attrNameLst>
                                      </p:cBhvr>
                                      <p:to>
                                        <p:strVal val="visible"/>
                                      </p:to>
                                    </p:set>
                                    <p:anim calcmode="lin" valueType="num">
                                      <p:cBhvr additive="base">
                                        <p:cTn id="43" dur="500" fill="hold"/>
                                        <p:tgtEl>
                                          <p:spTgt spid="333837"/>
                                        </p:tgtEl>
                                        <p:attrNameLst>
                                          <p:attrName>ppt_x</p:attrName>
                                        </p:attrNameLst>
                                      </p:cBhvr>
                                      <p:tavLst>
                                        <p:tav tm="0">
                                          <p:val>
                                            <p:strVal val="0-#ppt_w/2"/>
                                          </p:val>
                                        </p:tav>
                                        <p:tav tm="100000">
                                          <p:val>
                                            <p:strVal val="#ppt_x"/>
                                          </p:val>
                                        </p:tav>
                                      </p:tavLst>
                                    </p:anim>
                                    <p:anim calcmode="lin" valueType="num">
                                      <p:cBhvr additive="base">
                                        <p:cTn id="44" dur="500" fill="hold"/>
                                        <p:tgtEl>
                                          <p:spTgt spid="33383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333836"/>
                                        </p:tgtEl>
                                        <p:attrNameLst>
                                          <p:attrName>style.visibility</p:attrName>
                                        </p:attrNameLst>
                                      </p:cBhvr>
                                      <p:to>
                                        <p:strVal val="visible"/>
                                      </p:to>
                                    </p:set>
                                    <p:anim calcmode="lin" valueType="num">
                                      <p:cBhvr>
                                        <p:cTn id="49" dur="500" fill="hold"/>
                                        <p:tgtEl>
                                          <p:spTgt spid="333836"/>
                                        </p:tgtEl>
                                        <p:attrNameLst>
                                          <p:attrName>ppt_w</p:attrName>
                                        </p:attrNameLst>
                                      </p:cBhvr>
                                      <p:tavLst>
                                        <p:tav tm="0">
                                          <p:val>
                                            <p:strVal val="4*#ppt_w"/>
                                          </p:val>
                                        </p:tav>
                                        <p:tav tm="100000">
                                          <p:val>
                                            <p:strVal val="#ppt_w"/>
                                          </p:val>
                                        </p:tav>
                                      </p:tavLst>
                                    </p:anim>
                                    <p:anim calcmode="lin" valueType="num">
                                      <p:cBhvr>
                                        <p:cTn id="50" dur="500" fill="hold"/>
                                        <p:tgtEl>
                                          <p:spTgt spid="3338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33833"/>
                                        </p:tgtEl>
                                        <p:attrNameLst>
                                          <p:attrName>style.visibility</p:attrName>
                                        </p:attrNameLst>
                                      </p:cBhvr>
                                      <p:to>
                                        <p:strVal val="visible"/>
                                      </p:to>
                                    </p:set>
                                    <p:anim calcmode="lin" valueType="num">
                                      <p:cBhvr additive="base">
                                        <p:cTn id="55" dur="500" fill="hold"/>
                                        <p:tgtEl>
                                          <p:spTgt spid="333833"/>
                                        </p:tgtEl>
                                        <p:attrNameLst>
                                          <p:attrName>ppt_x</p:attrName>
                                        </p:attrNameLst>
                                      </p:cBhvr>
                                      <p:tavLst>
                                        <p:tav tm="0">
                                          <p:val>
                                            <p:strVal val="0-#ppt_w/2"/>
                                          </p:val>
                                        </p:tav>
                                        <p:tav tm="100000">
                                          <p:val>
                                            <p:strVal val="#ppt_x"/>
                                          </p:val>
                                        </p:tav>
                                      </p:tavLst>
                                    </p:anim>
                                    <p:anim calcmode="lin" valueType="num">
                                      <p:cBhvr additive="base">
                                        <p:cTn id="56" dur="500" fill="hold"/>
                                        <p:tgtEl>
                                          <p:spTgt spid="3338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9" grpId="0" autoUpdateAnimBg="0"/>
      <p:bldP spid="333830" grpId="0" autoUpdateAnimBg="0"/>
      <p:bldP spid="333831" grpId="0" autoUpdateAnimBg="0"/>
      <p:bldP spid="333832" grpId="0" autoUpdateAnimBg="0"/>
      <p:bldP spid="333833" grpId="0" autoUpdateAnimBg="0"/>
      <p:bldP spid="333834" grpId="0" animBg="1"/>
      <p:bldP spid="333835" grpId="0" animBg="1"/>
      <p:bldP spid="333836" grpId="0" animBg="1"/>
      <p:bldP spid="3338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pPr algn="l"/>
            <a:r>
              <a:rPr lang="es-ES" smtClean="0">
                <a:solidFill>
                  <a:schemeClr val="tx1"/>
                </a:solidFill>
              </a:rPr>
              <a:t>For instance …</a:t>
            </a:r>
            <a:endParaRPr lang="ca-ES" smtClean="0">
              <a:solidFill>
                <a:schemeClr val="tx1"/>
              </a:solidFill>
            </a:endParaRPr>
          </a:p>
        </p:txBody>
      </p:sp>
      <p:sp>
        <p:nvSpPr>
          <p:cNvPr id="29698" name="Rectangle 4"/>
          <p:cNvSpPr>
            <a:spLocks noChangeArrowheads="1"/>
          </p:cNvSpPr>
          <p:nvPr/>
        </p:nvSpPr>
        <p:spPr bwMode="auto">
          <a:xfrm>
            <a:off x="228600" y="762000"/>
            <a:ext cx="3529013" cy="2133600"/>
          </a:xfrm>
          <a:prstGeom prst="rect">
            <a:avLst/>
          </a:prstGeom>
          <a:noFill/>
          <a:ln w="9525">
            <a:noFill/>
            <a:miter lim="800000"/>
            <a:headEnd/>
            <a:tailEnd/>
          </a:ln>
        </p:spPr>
        <p:txBody>
          <a:bodyPr anchor="b"/>
          <a:lstStyle/>
          <a:p>
            <a:pPr algn="ctr" eaLnBrk="0" hangingPunct="0"/>
            <a:r>
              <a:rPr lang="en-US" sz="3600" b="1" dirty="0">
                <a:latin typeface="Calibri" pitchFamily="34" charset="0"/>
              </a:rPr>
              <a:t>Gossip network</a:t>
            </a:r>
            <a:r>
              <a:rPr lang="en-US" sz="2400" b="1" dirty="0">
                <a:latin typeface="Calibri" pitchFamily="34" charset="0"/>
              </a:rPr>
              <a:t> …</a:t>
            </a:r>
            <a:r>
              <a:rPr lang="en-US" sz="2000" b="1" dirty="0">
                <a:latin typeface="Verdana" pitchFamily="34" charset="0"/>
              </a:rPr>
              <a:t> </a:t>
            </a:r>
            <a:r>
              <a:rPr lang="en-US" sz="2400" b="1" dirty="0">
                <a:latin typeface="Calibri" pitchFamily="34" charset="0"/>
              </a:rPr>
              <a:t>(Epstein, 1957)</a:t>
            </a:r>
          </a:p>
        </p:txBody>
      </p:sp>
      <p:sp>
        <p:nvSpPr>
          <p:cNvPr id="29699" name="Rectangle 5"/>
          <p:cNvSpPr>
            <a:spLocks noChangeArrowheads="1"/>
          </p:cNvSpPr>
          <p:nvPr/>
        </p:nvSpPr>
        <p:spPr bwMode="auto">
          <a:xfrm>
            <a:off x="1784350" y="3405188"/>
            <a:ext cx="9144000" cy="369332"/>
          </a:xfrm>
          <a:prstGeom prst="rect">
            <a:avLst/>
          </a:prstGeom>
          <a:noFill/>
          <a:ln w="9525">
            <a:noFill/>
            <a:miter lim="800000"/>
            <a:headEnd/>
            <a:tailEnd/>
          </a:ln>
        </p:spPr>
        <p:txBody>
          <a:bodyPr>
            <a:spAutoFit/>
          </a:bodyPr>
          <a:lstStyle/>
          <a:p>
            <a:endParaRPr lang="ca-ES"/>
          </a:p>
        </p:txBody>
      </p:sp>
      <p:pic>
        <p:nvPicPr>
          <p:cNvPr id="29700" name="Picture 6"/>
          <p:cNvPicPr>
            <a:picLocks noChangeAspect="1" noChangeArrowheads="1"/>
          </p:cNvPicPr>
          <p:nvPr/>
        </p:nvPicPr>
        <p:blipFill>
          <a:blip r:embed="rId3" cstate="print"/>
          <a:srcRect/>
          <a:stretch>
            <a:fillRect/>
          </a:stretch>
        </p:blipFill>
        <p:spPr bwMode="auto">
          <a:xfrm>
            <a:off x="3429000" y="762000"/>
            <a:ext cx="5499100" cy="5903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ChangeArrowheads="1"/>
          </p:cNvSpPr>
          <p:nvPr/>
        </p:nvSpPr>
        <p:spPr bwMode="auto">
          <a:xfrm>
            <a:off x="611188" y="476250"/>
            <a:ext cx="2089150" cy="1143000"/>
          </a:xfrm>
          <a:prstGeom prst="rect">
            <a:avLst/>
          </a:prstGeom>
          <a:noFill/>
          <a:ln w="9525">
            <a:noFill/>
            <a:miter lim="800000"/>
            <a:headEnd/>
            <a:tailEnd/>
          </a:ln>
        </p:spPr>
        <p:txBody>
          <a:bodyPr anchor="b"/>
          <a:lstStyle/>
          <a:p>
            <a:pPr algn="ctr" eaLnBrk="0" hangingPunct="0"/>
            <a:r>
              <a:rPr lang="en-US" sz="3200" b="1">
                <a:latin typeface="Calibri" pitchFamily="34" charset="0"/>
              </a:rPr>
              <a:t>East York … </a:t>
            </a:r>
            <a:r>
              <a:rPr lang="en-US" sz="2000" b="1">
                <a:latin typeface="Calibri" pitchFamily="34" charset="0"/>
              </a:rPr>
              <a:t>(Wellman, 1999)</a:t>
            </a:r>
          </a:p>
        </p:txBody>
      </p:sp>
      <p:sp>
        <p:nvSpPr>
          <p:cNvPr id="31746" name="Rectangle 5"/>
          <p:cNvSpPr>
            <a:spLocks noChangeArrowheads="1"/>
          </p:cNvSpPr>
          <p:nvPr/>
        </p:nvSpPr>
        <p:spPr bwMode="auto">
          <a:xfrm>
            <a:off x="1871663" y="2128838"/>
            <a:ext cx="9144000" cy="369332"/>
          </a:xfrm>
          <a:prstGeom prst="rect">
            <a:avLst/>
          </a:prstGeom>
          <a:noFill/>
          <a:ln w="9525">
            <a:noFill/>
            <a:miter lim="800000"/>
            <a:headEnd/>
            <a:tailEnd/>
          </a:ln>
        </p:spPr>
        <p:txBody>
          <a:bodyPr>
            <a:spAutoFit/>
          </a:bodyPr>
          <a:lstStyle/>
          <a:p>
            <a:endParaRPr lang="ca-ES"/>
          </a:p>
        </p:txBody>
      </p:sp>
      <p:pic>
        <p:nvPicPr>
          <p:cNvPr id="31747" name="Picture 6"/>
          <p:cNvPicPr>
            <a:picLocks noChangeAspect="1" noChangeArrowheads="1"/>
          </p:cNvPicPr>
          <p:nvPr/>
        </p:nvPicPr>
        <p:blipFill>
          <a:blip r:embed="rId3" cstate="print"/>
          <a:srcRect/>
          <a:stretch>
            <a:fillRect/>
          </a:stretch>
        </p:blipFill>
        <p:spPr bwMode="auto">
          <a:xfrm>
            <a:off x="2339975" y="322263"/>
            <a:ext cx="6438900" cy="596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0"/>
            <a:ext cx="8229600" cy="838200"/>
          </a:xfrm>
        </p:spPr>
        <p:txBody>
          <a:bodyPr/>
          <a:lstStyle/>
          <a:p>
            <a:r>
              <a:rPr lang="en-US" dirty="0" smtClean="0"/>
              <a:t>The </a:t>
            </a:r>
            <a:r>
              <a:rPr lang="en-US" dirty="0" smtClean="0"/>
              <a:t>Plan </a:t>
            </a:r>
            <a:r>
              <a:rPr lang="en-US" dirty="0" smtClean="0"/>
              <a:t>for </a:t>
            </a:r>
            <a:r>
              <a:rPr lang="en-US" dirty="0" smtClean="0"/>
              <a:t>Today</a:t>
            </a:r>
            <a:endParaRPr lang="en-US" dirty="0" smtClean="0"/>
          </a:p>
        </p:txBody>
      </p:sp>
      <p:sp>
        <p:nvSpPr>
          <p:cNvPr id="17410" name="Content Placeholder 2"/>
          <p:cNvSpPr>
            <a:spLocks noGrp="1"/>
          </p:cNvSpPr>
          <p:nvPr>
            <p:ph idx="1"/>
          </p:nvPr>
        </p:nvSpPr>
        <p:spPr>
          <a:xfrm>
            <a:off x="457200" y="762000"/>
            <a:ext cx="8229600" cy="6096000"/>
          </a:xfrm>
        </p:spPr>
        <p:txBody>
          <a:bodyPr/>
          <a:lstStyle/>
          <a:p>
            <a:pPr marL="609600" indent="-609600">
              <a:buFont typeface="Calibri" pitchFamily="34" charset="0"/>
              <a:buAutoNum type="arabicPeriod"/>
            </a:pPr>
            <a:r>
              <a:rPr lang="en-US" sz="2800" dirty="0" smtClean="0"/>
              <a:t>Introduction to </a:t>
            </a:r>
            <a:r>
              <a:rPr lang="en-US" sz="2800" dirty="0" smtClean="0"/>
              <a:t>social </a:t>
            </a:r>
            <a:r>
              <a:rPr lang="en-US" sz="2800" dirty="0" smtClean="0"/>
              <a:t>networks.  </a:t>
            </a:r>
            <a:r>
              <a:rPr lang="en-US" sz="2800" dirty="0" smtClean="0"/>
              <a:t>(1 hr)</a:t>
            </a:r>
            <a:endParaRPr lang="en-US" sz="2800" dirty="0" smtClean="0"/>
          </a:p>
          <a:p>
            <a:pPr marL="990600" lvl="1" indent="-533400">
              <a:buFont typeface="+mj-lt"/>
              <a:buAutoNum type="romanLcPeriod"/>
            </a:pPr>
            <a:r>
              <a:rPr lang="en-US" sz="2400" dirty="0" smtClean="0"/>
              <a:t>Why investigate social networks?</a:t>
            </a:r>
          </a:p>
          <a:p>
            <a:pPr marL="990600" lvl="1" indent="-533400">
              <a:buFont typeface="+mj-lt"/>
              <a:buAutoNum type="romanLcPeriod"/>
            </a:pPr>
            <a:r>
              <a:rPr lang="en-US" sz="2400" dirty="0" smtClean="0"/>
              <a:t>History </a:t>
            </a:r>
            <a:r>
              <a:rPr lang="en-US" sz="2400" dirty="0" smtClean="0"/>
              <a:t>and </a:t>
            </a:r>
            <a:r>
              <a:rPr lang="en-US" sz="2400" dirty="0" smtClean="0"/>
              <a:t>definition.</a:t>
            </a:r>
          </a:p>
          <a:p>
            <a:pPr marL="990600" lvl="1" indent="-533400">
              <a:buFont typeface="+mj-lt"/>
              <a:buAutoNum type="romanLcPeriod"/>
            </a:pPr>
            <a:r>
              <a:rPr lang="en-US" sz="2400" dirty="0" smtClean="0"/>
              <a:t>What exactly are </a:t>
            </a:r>
            <a:r>
              <a:rPr lang="en-US" sz="2400" dirty="0" smtClean="0"/>
              <a:t>we </a:t>
            </a:r>
            <a:r>
              <a:rPr lang="en-US" sz="2400" dirty="0" smtClean="0"/>
              <a:t>measuring?</a:t>
            </a:r>
            <a:endParaRPr lang="en-US" sz="2400" dirty="0" smtClean="0"/>
          </a:p>
          <a:p>
            <a:pPr marL="609600" indent="-609600">
              <a:spcBef>
                <a:spcPts val="1200"/>
              </a:spcBef>
              <a:buFont typeface="Calibri" pitchFamily="34" charset="0"/>
              <a:buAutoNum type="arabicPeriod"/>
            </a:pPr>
            <a:r>
              <a:rPr lang="en-US" sz="2800" dirty="0" smtClean="0"/>
              <a:t>Designing a </a:t>
            </a:r>
            <a:r>
              <a:rPr lang="en-US" sz="2800" dirty="0" smtClean="0"/>
              <a:t>social </a:t>
            </a:r>
            <a:r>
              <a:rPr lang="en-US" sz="2800" dirty="0" smtClean="0"/>
              <a:t>network study (goals, design, sampling, bias &amp; name generators issues). </a:t>
            </a:r>
            <a:r>
              <a:rPr lang="en-US" sz="2800" dirty="0" smtClean="0"/>
              <a:t>(½  hr)</a:t>
            </a:r>
            <a:endParaRPr lang="en-US" sz="2800" dirty="0" smtClean="0"/>
          </a:p>
          <a:p>
            <a:pPr marL="609600" indent="-609600">
              <a:spcBef>
                <a:spcPts val="1200"/>
              </a:spcBef>
              <a:buFont typeface="Calibri" pitchFamily="34" charset="0"/>
              <a:buNone/>
            </a:pPr>
            <a:r>
              <a:rPr lang="en-US" sz="2800" dirty="0" smtClean="0"/>
              <a:t>3. </a:t>
            </a:r>
            <a:r>
              <a:rPr lang="en-US" sz="2800" dirty="0" err="1" smtClean="0"/>
              <a:t>EgoNet</a:t>
            </a:r>
            <a:r>
              <a:rPr lang="en-US" sz="2800" dirty="0" smtClean="0"/>
              <a:t> workshop (1 ½ hrs)</a:t>
            </a:r>
          </a:p>
          <a:p>
            <a:pPr marL="990600" lvl="1" indent="-533400">
              <a:buFont typeface="Calibri" pitchFamily="34" charset="0"/>
              <a:buChar char="–"/>
            </a:pPr>
            <a:r>
              <a:rPr lang="en-US" sz="2400" dirty="0" smtClean="0"/>
              <a:t>Introduction to </a:t>
            </a:r>
            <a:r>
              <a:rPr lang="en-US" sz="2400" dirty="0" err="1" smtClean="0"/>
              <a:t>EgoNet</a:t>
            </a:r>
            <a:r>
              <a:rPr lang="en-US" sz="2400" dirty="0" smtClean="0"/>
              <a:t> screens. </a:t>
            </a:r>
          </a:p>
          <a:p>
            <a:pPr marL="990600" lvl="1" indent="-533400">
              <a:buFont typeface="Calibri" pitchFamily="34" charset="0"/>
              <a:buChar char="–"/>
            </a:pPr>
            <a:r>
              <a:rPr lang="en-US" sz="2400" dirty="0" smtClean="0"/>
              <a:t>Collect your own 25-alter ego network. </a:t>
            </a:r>
          </a:p>
          <a:p>
            <a:pPr marL="990600" lvl="1" indent="-533400">
              <a:buFont typeface="Calibri" pitchFamily="34" charset="0"/>
              <a:buChar char="–"/>
            </a:pPr>
            <a:r>
              <a:rPr lang="en-US" sz="2400" dirty="0" smtClean="0"/>
              <a:t>Demonstrate </a:t>
            </a:r>
            <a:r>
              <a:rPr lang="en-US" sz="2400" dirty="0" smtClean="0"/>
              <a:t>visualization interview.</a:t>
            </a:r>
          </a:p>
          <a:p>
            <a:pPr marL="990600" lvl="1" indent="-533400">
              <a:buFont typeface="Calibri" pitchFamily="34" charset="0"/>
              <a:buChar char="–"/>
            </a:pPr>
            <a:r>
              <a:rPr lang="en-US" sz="2400" dirty="0" smtClean="0"/>
              <a:t>Demonstrate aggregation and modeling</a:t>
            </a:r>
            <a:r>
              <a:rPr lang="en-US" sz="2400" dirty="0" smtClean="0"/>
              <a:t>.</a:t>
            </a:r>
            <a:endParaRPr lang="en-US" sz="2800" dirty="0" smtClean="0"/>
          </a:p>
          <a:p>
            <a:pPr marL="609600" indent="-609600">
              <a:spcBef>
                <a:spcPts val="1200"/>
              </a:spcBef>
              <a:buFont typeface="Calibri" pitchFamily="34" charset="0"/>
              <a:buNone/>
            </a:pPr>
            <a:r>
              <a:rPr lang="en-US" sz="2800" dirty="0" smtClean="0"/>
              <a:t>4. Research with </a:t>
            </a:r>
            <a:r>
              <a:rPr lang="en-US" sz="2800" dirty="0" err="1" smtClean="0"/>
              <a:t>EgoNet</a:t>
            </a:r>
            <a:r>
              <a:rPr lang="en-US" sz="2800" dirty="0" smtClean="0"/>
              <a:t> and </a:t>
            </a:r>
            <a:r>
              <a:rPr lang="en-US" sz="2800" dirty="0" err="1" smtClean="0"/>
              <a:t>VisuaLyzer</a:t>
            </a:r>
            <a:r>
              <a:rPr lang="en-US" sz="2800" dirty="0" smtClean="0"/>
              <a:t> (1 hr)</a:t>
            </a:r>
          </a:p>
          <a:p>
            <a:pPr marL="609600" indent="-609600">
              <a:buFont typeface="Calibri" pitchFamily="34" charset="0"/>
              <a:buAutoNum type="arabicPeriod"/>
            </a:pPr>
            <a:endParaRPr lang="en-US" sz="2800" dirty="0" smtClean="0"/>
          </a:p>
          <a:p>
            <a:pPr marL="609600" indent="-609600">
              <a:buFont typeface="Calibri" pitchFamily="34" charset="0"/>
              <a:buAutoNum type="arabicPeriod"/>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4"/>
          <p:cNvSpPr>
            <a:spLocks noChangeArrowheads="1"/>
          </p:cNvSpPr>
          <p:nvPr/>
        </p:nvSpPr>
        <p:spPr bwMode="auto">
          <a:xfrm>
            <a:off x="228600" y="457200"/>
            <a:ext cx="3048000" cy="1143000"/>
          </a:xfrm>
          <a:prstGeom prst="rect">
            <a:avLst/>
          </a:prstGeom>
          <a:noFill/>
          <a:ln w="9525">
            <a:noFill/>
            <a:miter lim="800000"/>
            <a:headEnd/>
            <a:tailEnd/>
          </a:ln>
        </p:spPr>
        <p:txBody>
          <a:bodyPr anchor="b"/>
          <a:lstStyle/>
          <a:p>
            <a:pPr algn="ctr" eaLnBrk="0" hangingPunct="0"/>
            <a:r>
              <a:rPr lang="en-US" sz="3200" b="1">
                <a:latin typeface="Calibri" pitchFamily="34" charset="0"/>
              </a:rPr>
              <a:t>Munich … </a:t>
            </a:r>
            <a:r>
              <a:rPr lang="en-US" sz="2000" b="1">
                <a:latin typeface="Calibri" pitchFamily="34" charset="0"/>
              </a:rPr>
              <a:t>(2010)</a:t>
            </a:r>
          </a:p>
          <a:p>
            <a:pPr algn="ctr" eaLnBrk="0" hangingPunct="0"/>
            <a:r>
              <a:rPr lang="en-US" sz="2000" b="1">
                <a:latin typeface="Calibri" pitchFamily="34" charset="0"/>
              </a:rPr>
              <a:t>Personal network of a Peruvian migrant in Munich</a:t>
            </a:r>
          </a:p>
        </p:txBody>
      </p:sp>
      <p:sp>
        <p:nvSpPr>
          <p:cNvPr id="487427" name="Rectangle 5"/>
          <p:cNvSpPr>
            <a:spLocks noChangeArrowheads="1"/>
          </p:cNvSpPr>
          <p:nvPr/>
        </p:nvSpPr>
        <p:spPr bwMode="auto">
          <a:xfrm>
            <a:off x="1871663" y="2128838"/>
            <a:ext cx="9144000" cy="369332"/>
          </a:xfrm>
          <a:prstGeom prst="rect">
            <a:avLst/>
          </a:prstGeom>
          <a:noFill/>
          <a:ln w="9525">
            <a:noFill/>
            <a:miter lim="800000"/>
            <a:headEnd/>
            <a:tailEnd/>
          </a:ln>
        </p:spPr>
        <p:txBody>
          <a:bodyPr>
            <a:spAutoFit/>
          </a:bodyPr>
          <a:lstStyle/>
          <a:p>
            <a:endParaRPr lang="ca-ES"/>
          </a:p>
        </p:txBody>
      </p:sp>
      <p:grpSp>
        <p:nvGrpSpPr>
          <p:cNvPr id="487429" name="Group 5"/>
          <p:cNvGrpSpPr>
            <a:grpSpLocks/>
          </p:cNvGrpSpPr>
          <p:nvPr/>
        </p:nvGrpSpPr>
        <p:grpSpPr bwMode="auto">
          <a:xfrm>
            <a:off x="1447800" y="788988"/>
            <a:ext cx="7848600" cy="6069012"/>
            <a:chOff x="431" y="436"/>
            <a:chExt cx="4944" cy="3823"/>
          </a:xfrm>
        </p:grpSpPr>
        <p:grpSp>
          <p:nvGrpSpPr>
            <p:cNvPr id="487430" name="Group 6"/>
            <p:cNvGrpSpPr>
              <a:grpSpLocks/>
            </p:cNvGrpSpPr>
            <p:nvPr/>
          </p:nvGrpSpPr>
          <p:grpSpPr bwMode="auto">
            <a:xfrm>
              <a:off x="748" y="436"/>
              <a:ext cx="4355" cy="3823"/>
              <a:chOff x="748" y="436"/>
              <a:chExt cx="4355" cy="3823"/>
            </a:xfrm>
          </p:grpSpPr>
          <p:pic>
            <p:nvPicPr>
              <p:cNvPr id="487431" name="Picture 7" descr="junta_relacion"/>
              <p:cNvPicPr>
                <a:picLocks noChangeAspect="1" noChangeArrowheads="1"/>
              </p:cNvPicPr>
              <p:nvPr/>
            </p:nvPicPr>
            <p:blipFill>
              <a:blip r:embed="rId3" cstate="print"/>
              <a:srcRect l="22758" t="14935" r="5234"/>
              <a:stretch>
                <a:fillRect/>
              </a:stretch>
            </p:blipFill>
            <p:spPr bwMode="auto">
              <a:xfrm>
                <a:off x="885" y="1508"/>
                <a:ext cx="3357" cy="2751"/>
              </a:xfrm>
              <a:prstGeom prst="rect">
                <a:avLst/>
              </a:prstGeom>
              <a:noFill/>
            </p:spPr>
          </p:pic>
          <p:sp>
            <p:nvSpPr>
              <p:cNvPr id="487432" name="Line 8"/>
              <p:cNvSpPr>
                <a:spLocks noChangeShapeType="1"/>
              </p:cNvSpPr>
              <p:nvPr/>
            </p:nvSpPr>
            <p:spPr bwMode="auto">
              <a:xfrm>
                <a:off x="2925" y="436"/>
                <a:ext cx="0" cy="3793"/>
              </a:xfrm>
              <a:prstGeom prst="line">
                <a:avLst/>
              </a:prstGeom>
              <a:noFill/>
              <a:ln w="38100">
                <a:solidFill>
                  <a:schemeClr val="tx1"/>
                </a:solidFill>
                <a:round/>
                <a:headEnd/>
                <a:tailEnd/>
              </a:ln>
              <a:effectLst/>
            </p:spPr>
            <p:txBody>
              <a:bodyPr/>
              <a:lstStyle/>
              <a:p>
                <a:endParaRPr lang="en-US"/>
              </a:p>
            </p:txBody>
          </p:sp>
          <p:sp>
            <p:nvSpPr>
              <p:cNvPr id="487433" name="Line 9"/>
              <p:cNvSpPr>
                <a:spLocks noChangeShapeType="1"/>
              </p:cNvSpPr>
              <p:nvPr/>
            </p:nvSpPr>
            <p:spPr bwMode="auto">
              <a:xfrm>
                <a:off x="748" y="2387"/>
                <a:ext cx="4355" cy="0"/>
              </a:xfrm>
              <a:prstGeom prst="line">
                <a:avLst/>
              </a:prstGeom>
              <a:noFill/>
              <a:ln w="38100">
                <a:solidFill>
                  <a:schemeClr val="tx1"/>
                </a:solidFill>
                <a:round/>
                <a:headEnd/>
                <a:tailEnd/>
              </a:ln>
              <a:effectLst/>
            </p:spPr>
            <p:txBody>
              <a:bodyPr/>
              <a:lstStyle/>
              <a:p>
                <a:endParaRPr lang="en-US"/>
              </a:p>
            </p:txBody>
          </p:sp>
          <p:sp>
            <p:nvSpPr>
              <p:cNvPr id="487434" name="Oval 10"/>
              <p:cNvSpPr>
                <a:spLocks noChangeArrowheads="1"/>
              </p:cNvSpPr>
              <p:nvPr/>
            </p:nvSpPr>
            <p:spPr bwMode="auto">
              <a:xfrm>
                <a:off x="1792" y="1236"/>
                <a:ext cx="2313" cy="2177"/>
              </a:xfrm>
              <a:prstGeom prst="ellipse">
                <a:avLst/>
              </a:prstGeom>
              <a:noFill/>
              <a:ln w="28575">
                <a:solidFill>
                  <a:schemeClr val="tx1"/>
                </a:solidFill>
                <a:prstDash val="sysDot"/>
                <a:round/>
                <a:headEnd/>
                <a:tailEnd/>
              </a:ln>
              <a:effectLst/>
            </p:spPr>
            <p:txBody>
              <a:bodyPr wrap="none" anchor="ctr"/>
              <a:lstStyle/>
              <a:p>
                <a:endParaRPr lang="en-US"/>
              </a:p>
            </p:txBody>
          </p:sp>
          <p:sp>
            <p:nvSpPr>
              <p:cNvPr id="487435" name="Oval 11"/>
              <p:cNvSpPr>
                <a:spLocks noChangeArrowheads="1"/>
              </p:cNvSpPr>
              <p:nvPr/>
            </p:nvSpPr>
            <p:spPr bwMode="auto">
              <a:xfrm>
                <a:off x="794" y="482"/>
                <a:ext cx="4264" cy="3747"/>
              </a:xfrm>
              <a:prstGeom prst="ellipse">
                <a:avLst/>
              </a:prstGeom>
              <a:noFill/>
              <a:ln w="28575">
                <a:solidFill>
                  <a:srgbClr val="FF0000"/>
                </a:solidFill>
                <a:prstDash val="sysDot"/>
                <a:round/>
                <a:headEnd/>
                <a:tailEnd/>
              </a:ln>
              <a:effectLst/>
            </p:spPr>
            <p:txBody>
              <a:bodyPr wrap="none" anchor="ctr"/>
              <a:lstStyle/>
              <a:p>
                <a:endParaRPr lang="en-US"/>
              </a:p>
            </p:txBody>
          </p:sp>
        </p:grpSp>
        <p:sp>
          <p:nvSpPr>
            <p:cNvPr id="487436" name="Text Box 12"/>
            <p:cNvSpPr txBox="1">
              <a:spLocks noChangeArrowheads="1"/>
            </p:cNvSpPr>
            <p:nvPr/>
          </p:nvSpPr>
          <p:spPr bwMode="auto">
            <a:xfrm>
              <a:off x="2699" y="754"/>
              <a:ext cx="545" cy="231"/>
            </a:xfrm>
            <a:prstGeom prst="rect">
              <a:avLst/>
            </a:prstGeom>
            <a:solidFill>
              <a:schemeClr val="bg1"/>
            </a:solidFill>
            <a:ln w="9525" algn="ctr">
              <a:noFill/>
              <a:miter lim="800000"/>
              <a:headEnd/>
              <a:tailEnd/>
            </a:ln>
            <a:effectLst/>
          </p:spPr>
          <p:txBody>
            <a:bodyPr>
              <a:spAutoFit/>
            </a:bodyPr>
            <a:lstStyle/>
            <a:p>
              <a:pPr>
                <a:spcBef>
                  <a:spcPct val="50000"/>
                </a:spcBef>
              </a:pPr>
              <a:r>
                <a:rPr lang="es-ES" b="1"/>
                <a:t>Perú</a:t>
              </a:r>
            </a:p>
          </p:txBody>
        </p:sp>
        <p:sp>
          <p:nvSpPr>
            <p:cNvPr id="487437" name="Text Box 13"/>
            <p:cNvSpPr txBox="1">
              <a:spLocks noChangeArrowheads="1"/>
            </p:cNvSpPr>
            <p:nvPr/>
          </p:nvSpPr>
          <p:spPr bwMode="auto">
            <a:xfrm>
              <a:off x="2608" y="1389"/>
              <a:ext cx="726" cy="212"/>
            </a:xfrm>
            <a:prstGeom prst="rect">
              <a:avLst/>
            </a:prstGeom>
            <a:solidFill>
              <a:schemeClr val="bg1"/>
            </a:solidFill>
            <a:ln w="9525" algn="ctr">
              <a:noFill/>
              <a:miter lim="800000"/>
              <a:headEnd/>
              <a:tailEnd/>
            </a:ln>
            <a:effectLst/>
          </p:spPr>
          <p:txBody>
            <a:bodyPr>
              <a:spAutoFit/>
            </a:bodyPr>
            <a:lstStyle/>
            <a:p>
              <a:pPr>
                <a:spcBef>
                  <a:spcPct val="50000"/>
                </a:spcBef>
              </a:pPr>
              <a:r>
                <a:rPr lang="es-ES" sz="1600" b="1"/>
                <a:t>Alemania</a:t>
              </a:r>
            </a:p>
          </p:txBody>
        </p:sp>
        <p:sp>
          <p:nvSpPr>
            <p:cNvPr id="487438" name="Text Box 14"/>
            <p:cNvSpPr txBox="1">
              <a:spLocks noChangeArrowheads="1"/>
            </p:cNvSpPr>
            <p:nvPr/>
          </p:nvSpPr>
          <p:spPr bwMode="auto">
            <a:xfrm>
              <a:off x="431" y="935"/>
              <a:ext cx="771" cy="212"/>
            </a:xfrm>
            <a:prstGeom prst="rect">
              <a:avLst/>
            </a:prstGeom>
            <a:solidFill>
              <a:schemeClr val="bg1"/>
            </a:solidFill>
            <a:ln w="9525" algn="ctr">
              <a:noFill/>
              <a:miter lim="800000"/>
              <a:headEnd/>
              <a:tailEnd/>
            </a:ln>
            <a:effectLst/>
          </p:spPr>
          <p:txBody>
            <a:bodyPr>
              <a:spAutoFit/>
            </a:bodyPr>
            <a:lstStyle/>
            <a:p>
              <a:pPr>
                <a:spcBef>
                  <a:spcPct val="50000"/>
                </a:spcBef>
              </a:pPr>
              <a:r>
                <a:rPr lang="es-ES" sz="1600" b="1"/>
                <a:t>Vecindario</a:t>
              </a:r>
            </a:p>
          </p:txBody>
        </p:sp>
        <p:sp>
          <p:nvSpPr>
            <p:cNvPr id="487439" name="Text Box 15"/>
            <p:cNvSpPr txBox="1">
              <a:spLocks noChangeArrowheads="1"/>
            </p:cNvSpPr>
            <p:nvPr/>
          </p:nvSpPr>
          <p:spPr bwMode="auto">
            <a:xfrm>
              <a:off x="521" y="3566"/>
              <a:ext cx="726" cy="212"/>
            </a:xfrm>
            <a:prstGeom prst="rect">
              <a:avLst/>
            </a:prstGeom>
            <a:solidFill>
              <a:schemeClr val="bg1"/>
            </a:solidFill>
            <a:ln w="9525" algn="ctr">
              <a:noFill/>
              <a:miter lim="800000"/>
              <a:headEnd/>
              <a:tailEnd/>
            </a:ln>
            <a:effectLst/>
          </p:spPr>
          <p:txBody>
            <a:bodyPr>
              <a:spAutoFit/>
            </a:bodyPr>
            <a:lstStyle/>
            <a:p>
              <a:pPr>
                <a:spcBef>
                  <a:spcPct val="50000"/>
                </a:spcBef>
              </a:pPr>
              <a:r>
                <a:rPr lang="es-ES" sz="1600" b="1" dirty="0"/>
                <a:t>Familia</a:t>
              </a:r>
            </a:p>
          </p:txBody>
        </p:sp>
        <p:sp>
          <p:nvSpPr>
            <p:cNvPr id="487440" name="Text Box 16"/>
            <p:cNvSpPr txBox="1">
              <a:spLocks noChangeArrowheads="1"/>
            </p:cNvSpPr>
            <p:nvPr/>
          </p:nvSpPr>
          <p:spPr bwMode="auto">
            <a:xfrm>
              <a:off x="4649" y="890"/>
              <a:ext cx="726" cy="212"/>
            </a:xfrm>
            <a:prstGeom prst="rect">
              <a:avLst/>
            </a:prstGeom>
            <a:solidFill>
              <a:schemeClr val="bg1"/>
            </a:solidFill>
            <a:ln w="9525" algn="ctr">
              <a:noFill/>
              <a:miter lim="800000"/>
              <a:headEnd/>
              <a:tailEnd/>
            </a:ln>
            <a:effectLst/>
          </p:spPr>
          <p:txBody>
            <a:bodyPr>
              <a:spAutoFit/>
            </a:bodyPr>
            <a:lstStyle/>
            <a:p>
              <a:pPr>
                <a:spcBef>
                  <a:spcPct val="50000"/>
                </a:spcBef>
              </a:pPr>
              <a:r>
                <a:rPr lang="es-ES" sz="1600" b="1"/>
                <a:t>Trabajo</a:t>
              </a:r>
            </a:p>
          </p:txBody>
        </p:sp>
        <p:sp>
          <p:nvSpPr>
            <p:cNvPr id="487441" name="Text Box 17"/>
            <p:cNvSpPr txBox="1">
              <a:spLocks noChangeArrowheads="1"/>
            </p:cNvSpPr>
            <p:nvPr/>
          </p:nvSpPr>
          <p:spPr bwMode="auto">
            <a:xfrm>
              <a:off x="4649" y="3566"/>
              <a:ext cx="726" cy="212"/>
            </a:xfrm>
            <a:prstGeom prst="rect">
              <a:avLst/>
            </a:prstGeom>
            <a:solidFill>
              <a:schemeClr val="bg1"/>
            </a:solidFill>
            <a:ln w="9525" algn="ctr">
              <a:noFill/>
              <a:miter lim="800000"/>
              <a:headEnd/>
              <a:tailEnd/>
            </a:ln>
            <a:effectLst/>
          </p:spPr>
          <p:txBody>
            <a:bodyPr>
              <a:spAutoFit/>
            </a:bodyPr>
            <a:lstStyle/>
            <a:p>
              <a:pPr>
                <a:spcBef>
                  <a:spcPct val="50000"/>
                </a:spcBef>
              </a:pPr>
              <a:r>
                <a:rPr lang="es-ES" sz="1600" b="1"/>
                <a:t>Amigos</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8"/>
          <p:cNvPicPr>
            <a:picLocks noChangeAspect="1" noChangeArrowheads="1"/>
          </p:cNvPicPr>
          <p:nvPr/>
        </p:nvPicPr>
        <p:blipFill>
          <a:blip r:embed="rId3" cstate="print"/>
          <a:srcRect/>
          <a:stretch>
            <a:fillRect/>
          </a:stretch>
        </p:blipFill>
        <p:spPr bwMode="auto">
          <a:xfrm>
            <a:off x="6191250" y="4832350"/>
            <a:ext cx="2952750" cy="2025650"/>
          </a:xfrm>
          <a:prstGeom prst="rect">
            <a:avLst/>
          </a:prstGeom>
          <a:noFill/>
          <a:ln w="9525">
            <a:noFill/>
            <a:miter lim="800000"/>
            <a:headEnd/>
            <a:tailEnd/>
          </a:ln>
        </p:spPr>
      </p:pic>
      <p:pic>
        <p:nvPicPr>
          <p:cNvPr id="35842" name="Picture 2"/>
          <p:cNvPicPr>
            <a:picLocks noChangeAspect="1" noChangeArrowheads="1"/>
          </p:cNvPicPr>
          <p:nvPr/>
        </p:nvPicPr>
        <p:blipFill>
          <a:blip r:embed="rId4" cstate="print"/>
          <a:srcRect/>
          <a:stretch>
            <a:fillRect/>
          </a:stretch>
        </p:blipFill>
        <p:spPr bwMode="auto">
          <a:xfrm>
            <a:off x="0" y="5138737"/>
            <a:ext cx="2819400" cy="1719263"/>
          </a:xfrm>
          <a:prstGeom prst="rect">
            <a:avLst/>
          </a:prstGeom>
          <a:noFill/>
          <a:ln w="9525">
            <a:noFill/>
            <a:miter lim="800000"/>
            <a:headEnd/>
            <a:tailEnd/>
          </a:ln>
        </p:spPr>
      </p:pic>
      <p:sp>
        <p:nvSpPr>
          <p:cNvPr id="35843" name="Title 6"/>
          <p:cNvSpPr>
            <a:spLocks noGrp="1"/>
          </p:cNvSpPr>
          <p:nvPr>
            <p:ph type="title"/>
          </p:nvPr>
        </p:nvSpPr>
        <p:spPr>
          <a:xfrm>
            <a:off x="457200" y="381000"/>
            <a:ext cx="8229600" cy="914400"/>
          </a:xfrm>
        </p:spPr>
        <p:txBody>
          <a:bodyPr>
            <a:normAutofit/>
          </a:bodyPr>
          <a:lstStyle/>
          <a:p>
            <a:pPr algn="ctr"/>
            <a:r>
              <a:rPr lang="en-US" sz="3600" dirty="0" smtClean="0"/>
              <a:t>Two kinds of social network analysis</a:t>
            </a:r>
          </a:p>
        </p:txBody>
      </p:sp>
      <p:sp>
        <p:nvSpPr>
          <p:cNvPr id="35844" name="Content Placeholder 7"/>
          <p:cNvSpPr>
            <a:spLocks noGrp="1"/>
          </p:cNvSpPr>
          <p:nvPr>
            <p:ph sz="half" idx="1"/>
          </p:nvPr>
        </p:nvSpPr>
        <p:spPr>
          <a:xfrm>
            <a:off x="533400" y="1371600"/>
            <a:ext cx="4038600" cy="3124200"/>
          </a:xfrm>
        </p:spPr>
        <p:txBody>
          <a:bodyPr/>
          <a:lstStyle/>
          <a:p>
            <a:pPr algn="ctr" eaLnBrk="1" hangingPunct="1">
              <a:lnSpc>
                <a:spcPct val="90000"/>
              </a:lnSpc>
              <a:buFontTx/>
              <a:buNone/>
            </a:pPr>
            <a:r>
              <a:rPr lang="en-US" sz="2200" b="1" u="sng" dirty="0" smtClean="0"/>
              <a:t>Personal (Egocentric) </a:t>
            </a:r>
            <a:endParaRPr lang="en-US" sz="2200" b="1" u="sng" dirty="0" smtClean="0"/>
          </a:p>
          <a:p>
            <a:pPr eaLnBrk="1" hangingPunct="1">
              <a:lnSpc>
                <a:spcPct val="90000"/>
              </a:lnSpc>
            </a:pPr>
            <a:endParaRPr lang="en-US" sz="2200" dirty="0" smtClean="0"/>
          </a:p>
          <a:p>
            <a:pPr eaLnBrk="1" hangingPunct="1">
              <a:lnSpc>
                <a:spcPct val="90000"/>
              </a:lnSpc>
            </a:pPr>
            <a:r>
              <a:rPr lang="en-US" sz="2200" dirty="0" smtClean="0"/>
              <a:t>Effects of social context on individual attitudes, behaviors and conditions</a:t>
            </a:r>
          </a:p>
          <a:p>
            <a:pPr eaLnBrk="1" hangingPunct="1">
              <a:lnSpc>
                <a:spcPct val="90000"/>
              </a:lnSpc>
            </a:pPr>
            <a:endParaRPr lang="en-US" sz="2200" dirty="0" smtClean="0"/>
          </a:p>
          <a:p>
            <a:pPr eaLnBrk="1" hangingPunct="1">
              <a:lnSpc>
                <a:spcPct val="90000"/>
              </a:lnSpc>
            </a:pPr>
            <a:r>
              <a:rPr lang="en-US" sz="2200" dirty="0" smtClean="0"/>
              <a:t>Collect data from respondent (ego) about interactions with network members (alters) in </a:t>
            </a:r>
            <a:r>
              <a:rPr lang="en-US" sz="2200" b="1" dirty="0" smtClean="0"/>
              <a:t>all</a:t>
            </a:r>
            <a:r>
              <a:rPr lang="en-US" sz="2200" dirty="0" smtClean="0"/>
              <a:t> social settings.</a:t>
            </a:r>
          </a:p>
          <a:p>
            <a:endParaRPr lang="en-US" sz="2000" dirty="0" smtClean="0"/>
          </a:p>
        </p:txBody>
      </p:sp>
      <p:sp>
        <p:nvSpPr>
          <p:cNvPr id="35845" name="Content Placeholder 8"/>
          <p:cNvSpPr>
            <a:spLocks noGrp="1"/>
          </p:cNvSpPr>
          <p:nvPr>
            <p:ph sz="half" idx="2"/>
          </p:nvPr>
        </p:nvSpPr>
        <p:spPr>
          <a:xfrm>
            <a:off x="4648200" y="1371600"/>
            <a:ext cx="4495800" cy="2971800"/>
          </a:xfrm>
        </p:spPr>
        <p:txBody>
          <a:bodyPr/>
          <a:lstStyle/>
          <a:p>
            <a:pPr algn="ctr" eaLnBrk="1" hangingPunct="1">
              <a:lnSpc>
                <a:spcPct val="90000"/>
              </a:lnSpc>
              <a:buFontTx/>
              <a:buNone/>
            </a:pPr>
            <a:r>
              <a:rPr lang="en-US" sz="2200" b="1" u="sng" dirty="0" smtClean="0"/>
              <a:t>Whole (Complete or </a:t>
            </a:r>
            <a:r>
              <a:rPr lang="en-US" sz="2200" b="1" u="sng" dirty="0" err="1" smtClean="0"/>
              <a:t>Sociocentric</a:t>
            </a:r>
            <a:r>
              <a:rPr lang="en-US" sz="2200" b="1" u="sng" dirty="0" smtClean="0"/>
              <a:t>)</a:t>
            </a:r>
            <a:endParaRPr lang="en-US" sz="2200" b="1" u="sng" dirty="0" smtClean="0"/>
          </a:p>
          <a:p>
            <a:pPr eaLnBrk="1" hangingPunct="1">
              <a:lnSpc>
                <a:spcPct val="90000"/>
              </a:lnSpc>
            </a:pPr>
            <a:endParaRPr lang="en-US" sz="2200" dirty="0" smtClean="0"/>
          </a:p>
          <a:p>
            <a:pPr eaLnBrk="1" hangingPunct="1">
              <a:lnSpc>
                <a:spcPct val="90000"/>
              </a:lnSpc>
            </a:pPr>
            <a:r>
              <a:rPr lang="en-US" sz="2200" dirty="0" smtClean="0"/>
              <a:t>Interaction within a socially or geographically bounded group</a:t>
            </a:r>
          </a:p>
          <a:p>
            <a:pPr eaLnBrk="1" hangingPunct="1">
              <a:lnSpc>
                <a:spcPct val="90000"/>
              </a:lnSpc>
            </a:pPr>
            <a:endParaRPr lang="en-US" sz="2200" dirty="0" smtClean="0"/>
          </a:p>
          <a:p>
            <a:pPr eaLnBrk="1" hangingPunct="1">
              <a:lnSpc>
                <a:spcPct val="90000"/>
              </a:lnSpc>
            </a:pPr>
            <a:r>
              <a:rPr lang="en-US" sz="2200" dirty="0" smtClean="0"/>
              <a:t>Collect data from group members about their ties to other group members in a </a:t>
            </a:r>
            <a:r>
              <a:rPr lang="en-US" sz="2200" b="1" dirty="0" smtClean="0"/>
              <a:t>selected</a:t>
            </a:r>
            <a:r>
              <a:rPr lang="en-US" sz="2200" dirty="0" smtClean="0"/>
              <a:t> social setting.</a:t>
            </a:r>
          </a:p>
          <a:p>
            <a:endParaRPr lang="en-US" sz="2400" dirty="0" smtClean="0"/>
          </a:p>
        </p:txBody>
      </p:sp>
      <p:cxnSp>
        <p:nvCxnSpPr>
          <p:cNvPr id="11" name="Straight Arrow Connector 10"/>
          <p:cNvCxnSpPr/>
          <p:nvPr/>
        </p:nvCxnSpPr>
        <p:spPr>
          <a:xfrm>
            <a:off x="3352800" y="5867400"/>
            <a:ext cx="2246342" cy="1588"/>
          </a:xfrm>
          <a:prstGeom prst="straightConnector1">
            <a:avLst/>
          </a:prstGeom>
          <a:ln w="57150">
            <a:gradFill flip="none" rotWithShape="1">
              <a:gsLst>
                <a:gs pos="0">
                  <a:srgbClr val="000000"/>
                </a:gs>
                <a:gs pos="39999">
                  <a:srgbClr val="0A128C"/>
                </a:gs>
                <a:gs pos="70000">
                  <a:srgbClr val="181CC7"/>
                </a:gs>
                <a:gs pos="88000">
                  <a:srgbClr val="7005D4"/>
                </a:gs>
                <a:gs pos="100000">
                  <a:srgbClr val="8C3D91"/>
                </a:gs>
              </a:gsLst>
              <a:lin ang="10800000" scaled="1"/>
              <a:tileRect/>
            </a:gra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0"/>
            <a:ext cx="8229600" cy="1143000"/>
          </a:xfrm>
        </p:spPr>
        <p:txBody>
          <a:bodyPr/>
          <a:lstStyle/>
          <a:p>
            <a:pPr eaLnBrk="1" hangingPunct="1"/>
            <a:r>
              <a:rPr lang="en-US" smtClean="0"/>
              <a:t>Not a Simple Dichotomy</a:t>
            </a:r>
          </a:p>
        </p:txBody>
      </p:sp>
      <p:sp>
        <p:nvSpPr>
          <p:cNvPr id="39938" name="Content Placeholder 2"/>
          <p:cNvSpPr>
            <a:spLocks noGrp="1"/>
          </p:cNvSpPr>
          <p:nvPr>
            <p:ph idx="1"/>
          </p:nvPr>
        </p:nvSpPr>
        <p:spPr>
          <a:xfrm>
            <a:off x="304800" y="1066800"/>
            <a:ext cx="8229600" cy="2590800"/>
          </a:xfrm>
        </p:spPr>
        <p:txBody>
          <a:bodyPr/>
          <a:lstStyle/>
          <a:p>
            <a:pPr eaLnBrk="1" hangingPunct="1"/>
            <a:endParaRPr lang="en-US" dirty="0" smtClean="0"/>
          </a:p>
          <a:p>
            <a:pPr eaLnBrk="1" hangingPunct="1"/>
            <a:r>
              <a:rPr lang="en-US" dirty="0" smtClean="0"/>
              <a:t>The </a:t>
            </a:r>
            <a:r>
              <a:rPr lang="en-US" dirty="0" smtClean="0"/>
              <a:t>world is one large (un-measurable) whole network  </a:t>
            </a:r>
          </a:p>
          <a:p>
            <a:pPr eaLnBrk="1" hangingPunct="1"/>
            <a:endParaRPr lang="en-US" dirty="0" smtClean="0"/>
          </a:p>
          <a:p>
            <a:pPr eaLnBrk="1" hangingPunct="1"/>
            <a:r>
              <a:rPr lang="en-US" dirty="0" smtClean="0"/>
              <a:t>Personal </a:t>
            </a:r>
            <a:r>
              <a:rPr lang="en-US" dirty="0" smtClean="0"/>
              <a:t>and whole networks are part of a spectrum of social observations</a:t>
            </a:r>
          </a:p>
          <a:p>
            <a:pPr eaLnBrk="1" hangingPunct="1"/>
            <a:endParaRPr lang="en-US" dirty="0" smtClean="0"/>
          </a:p>
          <a:p>
            <a:pPr eaLnBrk="1" hangingPunct="1"/>
            <a:r>
              <a:rPr lang="en-US" dirty="0" smtClean="0"/>
              <a:t>Different </a:t>
            </a:r>
            <a:r>
              <a:rPr lang="en-US" dirty="0" smtClean="0"/>
              <a:t>objectives require different network “lenses” </a:t>
            </a:r>
          </a:p>
          <a:p>
            <a:pPr eaLnBrk="1" hangingPunct="1">
              <a:buFont typeface="Arial" charset="0"/>
              <a:buNone/>
            </a:pPr>
            <a:endParaRPr lang="en-US" dirty="0" smtClean="0"/>
          </a:p>
        </p:txBody>
      </p:sp>
      <p:pic>
        <p:nvPicPr>
          <p:cNvPr id="39939" name="Picture 3"/>
          <p:cNvPicPr>
            <a:picLocks noChangeAspect="1" noChangeArrowheads="1"/>
          </p:cNvPicPr>
          <p:nvPr/>
        </p:nvPicPr>
        <p:blipFill>
          <a:blip r:embed="rId3" cstate="print"/>
          <a:srcRect/>
          <a:stretch>
            <a:fillRect/>
          </a:stretch>
        </p:blipFill>
        <p:spPr bwMode="auto">
          <a:xfrm>
            <a:off x="3505200" y="4495800"/>
            <a:ext cx="1905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219200" y="762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7543800" y="3011488"/>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8153400" y="1697038"/>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7239000" y="2001838"/>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1138238" y="179705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228600" y="1219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2222500" y="178435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922338" y="22987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2149475" y="255905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2971800" y="2590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 name="Straight Connector 22"/>
          <p:cNvCxnSpPr>
            <a:stCxn id="13" idx="6"/>
          </p:cNvCxnSpPr>
          <p:nvPr/>
        </p:nvCxnSpPr>
        <p:spPr>
          <a:xfrm>
            <a:off x="1379538" y="194945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 idx="6"/>
          </p:cNvCxnSpPr>
          <p:nvPr/>
        </p:nvCxnSpPr>
        <p:spPr>
          <a:xfrm flipH="1">
            <a:off x="536575" y="914400"/>
            <a:ext cx="987425" cy="468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0" idx="3"/>
            <a:endCxn id="17" idx="6"/>
          </p:cNvCxnSpPr>
          <p:nvPr/>
        </p:nvCxnSpPr>
        <p:spPr>
          <a:xfrm rot="5400000" flipH="1">
            <a:off x="2665599" y="2500126"/>
            <a:ext cx="139513" cy="562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322513" y="2020888"/>
            <a:ext cx="635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457200" y="1371600"/>
            <a:ext cx="806450" cy="488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84275" y="2443163"/>
            <a:ext cx="1182688" cy="368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6" idx="1"/>
          </p:cNvCxnSpPr>
          <p:nvPr/>
        </p:nvCxnSpPr>
        <p:spPr>
          <a:xfrm>
            <a:off x="7543800" y="2154238"/>
            <a:ext cx="958850" cy="596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 idx="6"/>
            <a:endCxn id="6" idx="6"/>
          </p:cNvCxnSpPr>
          <p:nvPr/>
        </p:nvCxnSpPr>
        <p:spPr>
          <a:xfrm flipV="1">
            <a:off x="7848600" y="2859088"/>
            <a:ext cx="914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5" idx="2"/>
          </p:cNvCxnSpPr>
          <p:nvPr/>
        </p:nvCxnSpPr>
        <p:spPr>
          <a:xfrm flipV="1">
            <a:off x="7391400" y="1849438"/>
            <a:ext cx="762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6" idx="1"/>
            <a:endCxn id="5" idx="4"/>
          </p:cNvCxnSpPr>
          <p:nvPr/>
        </p:nvCxnSpPr>
        <p:spPr>
          <a:xfrm flipH="1" flipV="1">
            <a:off x="8305800" y="2001838"/>
            <a:ext cx="196850" cy="749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4" idx="2"/>
          </p:cNvCxnSpPr>
          <p:nvPr/>
        </p:nvCxnSpPr>
        <p:spPr>
          <a:xfrm>
            <a:off x="7391400" y="2306638"/>
            <a:ext cx="152400" cy="857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19" idx="0"/>
            <a:endCxn id="5" idx="2"/>
          </p:cNvCxnSpPr>
          <p:nvPr/>
        </p:nvCxnSpPr>
        <p:spPr>
          <a:xfrm>
            <a:off x="7696200" y="1323975"/>
            <a:ext cx="457200" cy="525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13" idx="6"/>
            <a:endCxn id="15" idx="2"/>
          </p:cNvCxnSpPr>
          <p:nvPr/>
        </p:nvCxnSpPr>
        <p:spPr>
          <a:xfrm flipV="1">
            <a:off x="1443038" y="1936750"/>
            <a:ext cx="779462" cy="12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1074738" y="1949450"/>
            <a:ext cx="21590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42018" name="TextBox 23"/>
          <p:cNvSpPr txBox="1">
            <a:spLocks noChangeArrowheads="1"/>
          </p:cNvSpPr>
          <p:nvPr/>
        </p:nvSpPr>
        <p:spPr bwMode="auto">
          <a:xfrm>
            <a:off x="228600" y="304800"/>
            <a:ext cx="8686800" cy="579438"/>
          </a:xfrm>
          <a:prstGeom prst="rect">
            <a:avLst/>
          </a:prstGeom>
          <a:noFill/>
          <a:ln w="9525">
            <a:noFill/>
            <a:miter lim="800000"/>
            <a:headEnd/>
            <a:tailEnd/>
          </a:ln>
        </p:spPr>
        <p:txBody>
          <a:bodyPr>
            <a:spAutoFit/>
          </a:bodyPr>
          <a:lstStyle/>
          <a:p>
            <a:pPr algn="ctr"/>
            <a:r>
              <a:rPr lang="en-US" sz="3200">
                <a:latin typeface="Calibri" pitchFamily="34" charset="0"/>
              </a:rPr>
              <a:t>Personal Networks: Unbounded Social Phenomena</a:t>
            </a:r>
          </a:p>
        </p:txBody>
      </p:sp>
      <p:sp>
        <p:nvSpPr>
          <p:cNvPr id="19" name="Oval 18"/>
          <p:cNvSpPr/>
          <p:nvPr/>
        </p:nvSpPr>
        <p:spPr>
          <a:xfrm>
            <a:off x="7543800" y="1323975"/>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Connector 54"/>
          <p:cNvCxnSpPr/>
          <p:nvPr/>
        </p:nvCxnSpPr>
        <p:spPr>
          <a:xfrm>
            <a:off x="7615238" y="3084513"/>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8305800" y="3773488"/>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8458200" y="2706688"/>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029" name="TextBox 45"/>
          <p:cNvSpPr txBox="1">
            <a:spLocks noChangeArrowheads="1"/>
          </p:cNvSpPr>
          <p:nvPr/>
        </p:nvSpPr>
        <p:spPr bwMode="auto">
          <a:xfrm>
            <a:off x="2590800" y="4191000"/>
            <a:ext cx="6553200" cy="2831544"/>
          </a:xfrm>
          <a:prstGeom prst="rect">
            <a:avLst/>
          </a:prstGeom>
          <a:noFill/>
          <a:ln w="9525">
            <a:noFill/>
            <a:miter lim="800000"/>
            <a:headEnd/>
            <a:tailEnd/>
          </a:ln>
        </p:spPr>
        <p:txBody>
          <a:bodyPr wrap="square">
            <a:spAutoFit/>
          </a:bodyPr>
          <a:lstStyle/>
          <a:p>
            <a:pPr>
              <a:spcAft>
                <a:spcPts val="1200"/>
              </a:spcAft>
              <a:buFont typeface="Arial" charset="0"/>
              <a:buChar char="•"/>
            </a:pPr>
            <a:r>
              <a:rPr lang="en-US" sz="2800" dirty="0"/>
              <a:t>  </a:t>
            </a:r>
            <a:r>
              <a:rPr lang="en-US" sz="2800" dirty="0">
                <a:latin typeface="Calibri" pitchFamily="34" charset="0"/>
              </a:rPr>
              <a:t>Social influence </a:t>
            </a:r>
            <a:r>
              <a:rPr lang="en-US" sz="2800" dirty="0" smtClean="0">
                <a:latin typeface="Calibri" pitchFamily="34" charset="0"/>
              </a:rPr>
              <a:t>spans </a:t>
            </a:r>
            <a:r>
              <a:rPr lang="en-US" sz="2800" dirty="0">
                <a:latin typeface="Calibri" pitchFamily="34" charset="0"/>
              </a:rPr>
              <a:t>social </a:t>
            </a:r>
            <a:r>
              <a:rPr lang="en-US" sz="2800" dirty="0" smtClean="0">
                <a:latin typeface="Calibri" pitchFamily="34" charset="0"/>
              </a:rPr>
              <a:t>domains</a:t>
            </a:r>
          </a:p>
          <a:p>
            <a:pPr marL="288925" indent="-288925">
              <a:spcAft>
                <a:spcPts val="1200"/>
              </a:spcAft>
              <a:buFont typeface="Arial" pitchFamily="34" charset="0"/>
              <a:buChar char="•"/>
            </a:pPr>
            <a:r>
              <a:rPr lang="en-US" sz="2800" dirty="0" smtClean="0">
                <a:latin typeface="Calibri" pitchFamily="34" charset="0"/>
              </a:rPr>
              <a:t>Network </a:t>
            </a:r>
            <a:r>
              <a:rPr lang="en-US" sz="2800" dirty="0">
                <a:latin typeface="Calibri" pitchFamily="34" charset="0"/>
              </a:rPr>
              <a:t>variables are treated as attributes of respondents</a:t>
            </a:r>
          </a:p>
          <a:p>
            <a:pPr marL="288925" indent="-288925">
              <a:buFont typeface="Arial" charset="0"/>
              <a:buChar char="•"/>
            </a:pPr>
            <a:r>
              <a:rPr lang="en-US" sz="2800" dirty="0" smtClean="0">
                <a:latin typeface="Calibri" pitchFamily="34" charset="0"/>
              </a:rPr>
              <a:t>These </a:t>
            </a:r>
            <a:r>
              <a:rPr lang="en-US" sz="2800" dirty="0">
                <a:latin typeface="Calibri" pitchFamily="34" charset="0"/>
              </a:rPr>
              <a:t>are used to predict </a:t>
            </a:r>
            <a:r>
              <a:rPr lang="en-US" sz="2800" dirty="0" smtClean="0">
                <a:latin typeface="Calibri" pitchFamily="34" charset="0"/>
              </a:rPr>
              <a:t>outcomes</a:t>
            </a:r>
          </a:p>
          <a:p>
            <a:pPr marL="746125" lvl="1" indent="-288925"/>
            <a:r>
              <a:rPr lang="en-US" sz="2800" dirty="0" smtClean="0">
                <a:latin typeface="Calibri" pitchFamily="34" charset="0"/>
              </a:rPr>
              <a:t>(or treated as outcomes</a:t>
            </a:r>
            <a:r>
              <a:rPr lang="en-US" sz="2800" dirty="0">
                <a:latin typeface="Calibri" pitchFamily="34" charset="0"/>
              </a:rPr>
              <a:t>)</a:t>
            </a:r>
          </a:p>
          <a:p>
            <a:endParaRPr lang="en-US" dirty="0">
              <a:latin typeface="Calibri" pitchFamily="34" charset="0"/>
            </a:endParaRPr>
          </a:p>
        </p:txBody>
      </p:sp>
      <p:sp>
        <p:nvSpPr>
          <p:cNvPr id="42030" name="TextBox 46"/>
          <p:cNvSpPr txBox="1">
            <a:spLocks noChangeArrowheads="1"/>
          </p:cNvSpPr>
          <p:nvPr/>
        </p:nvSpPr>
        <p:spPr bwMode="auto">
          <a:xfrm>
            <a:off x="3886200" y="1066800"/>
            <a:ext cx="3276600" cy="2246769"/>
          </a:xfrm>
          <a:prstGeom prst="rect">
            <a:avLst/>
          </a:prstGeom>
          <a:noFill/>
          <a:ln w="9525">
            <a:noFill/>
            <a:miter lim="800000"/>
            <a:headEnd/>
            <a:tailEnd/>
          </a:ln>
        </p:spPr>
        <p:txBody>
          <a:bodyPr>
            <a:spAutoFit/>
          </a:bodyPr>
          <a:lstStyle/>
          <a:p>
            <a:r>
              <a:rPr lang="en-US" sz="2800" b="1" dirty="0">
                <a:latin typeface="Calibri" pitchFamily="34" charset="0"/>
              </a:rPr>
              <a:t>Example: </a:t>
            </a:r>
            <a:r>
              <a:rPr lang="en-US" sz="2800" dirty="0">
                <a:latin typeface="Calibri" pitchFamily="34" charset="0"/>
              </a:rPr>
              <a:t>Predict depression among seniors using the cohesiveness of their personal network</a:t>
            </a:r>
          </a:p>
        </p:txBody>
      </p:sp>
      <p:sp>
        <p:nvSpPr>
          <p:cNvPr id="60" name="Oval 59"/>
          <p:cNvSpPr/>
          <p:nvPr/>
        </p:nvSpPr>
        <p:spPr>
          <a:xfrm>
            <a:off x="578036" y="3626037"/>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p:cNvSpPr/>
          <p:nvPr/>
        </p:nvSpPr>
        <p:spPr>
          <a:xfrm>
            <a:off x="1941699" y="4921437"/>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p:cNvSpPr/>
          <p:nvPr/>
        </p:nvSpPr>
        <p:spPr>
          <a:xfrm>
            <a:off x="874899" y="514210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5" name="Straight Connector 64"/>
          <p:cNvCxnSpPr/>
          <p:nvPr/>
        </p:nvCxnSpPr>
        <p:spPr>
          <a:xfrm rot="16200000" flipH="1">
            <a:off x="1516062" y="4495800"/>
            <a:ext cx="394074" cy="546474"/>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1484499" y="4307075"/>
            <a:ext cx="762000" cy="157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V="1">
            <a:off x="796131" y="3928268"/>
            <a:ext cx="470274" cy="386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425636" y="4464237"/>
            <a:ext cx="754063" cy="1524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flipH="1" flipV="1">
            <a:off x="948530" y="4803169"/>
            <a:ext cx="570100" cy="197037"/>
          </a:xfrm>
          <a:prstGeom prst="line">
            <a:avLst/>
          </a:prstGeom>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1179699" y="4311837"/>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4" name="Straight Connector 73"/>
          <p:cNvCxnSpPr/>
          <p:nvPr/>
        </p:nvCxnSpPr>
        <p:spPr>
          <a:xfrm rot="5400000" flipH="1" flipV="1">
            <a:off x="1123950" y="3789550"/>
            <a:ext cx="882836" cy="251013"/>
          </a:xfrm>
          <a:prstGeom prst="line">
            <a:avLst/>
          </a:prstGeom>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1549586" y="3321237"/>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2094099" y="4154675"/>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273236" y="4427725"/>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1676400" y="990601"/>
            <a:ext cx="6408738" cy="4953000"/>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Oval 1"/>
          <p:cNvSpPr/>
          <p:nvPr/>
        </p:nvSpPr>
        <p:spPr>
          <a:xfrm>
            <a:off x="4559300" y="23495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6489700" y="2209800"/>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4267200" y="4495800"/>
            <a:ext cx="304800" cy="3254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5638800" y="5486400"/>
            <a:ext cx="304800" cy="3254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105025" y="14605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3898900" y="284797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3187700" y="144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1889125" y="19605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3116263" y="22225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6794500" y="1379538"/>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4183063" y="16129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4343400" y="5486400"/>
            <a:ext cx="304800" cy="4016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 name="Straight Connector 22"/>
          <p:cNvCxnSpPr>
            <a:stCxn id="13" idx="6"/>
          </p:cNvCxnSpPr>
          <p:nvPr/>
        </p:nvCxnSpPr>
        <p:spPr>
          <a:xfrm>
            <a:off x="2346325" y="16129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878263" y="2517775"/>
            <a:ext cx="985837" cy="469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187700" y="1808163"/>
            <a:ext cx="10668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289300" y="1684338"/>
            <a:ext cx="635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17" idx="5"/>
          </p:cNvCxnSpPr>
          <p:nvPr/>
        </p:nvCxnSpPr>
        <p:spPr>
          <a:xfrm flipH="1" flipV="1">
            <a:off x="3376613" y="2481263"/>
            <a:ext cx="806450" cy="490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149475" y="2105025"/>
            <a:ext cx="1182688" cy="368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 idx="6"/>
            <a:endCxn id="6" idx="1"/>
          </p:cNvCxnSpPr>
          <p:nvPr/>
        </p:nvCxnSpPr>
        <p:spPr>
          <a:xfrm>
            <a:off x="6794500" y="2362200"/>
            <a:ext cx="958850" cy="598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865938" y="3292475"/>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 idx="6"/>
            <a:endCxn id="6" idx="6"/>
          </p:cNvCxnSpPr>
          <p:nvPr/>
        </p:nvCxnSpPr>
        <p:spPr>
          <a:xfrm flipV="1">
            <a:off x="7099300" y="3068638"/>
            <a:ext cx="914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7" idx="0"/>
            <a:endCxn id="5" idx="2"/>
          </p:cNvCxnSpPr>
          <p:nvPr/>
        </p:nvCxnSpPr>
        <p:spPr>
          <a:xfrm flipV="1">
            <a:off x="6642100" y="2057400"/>
            <a:ext cx="762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6" idx="1"/>
            <a:endCxn id="5" idx="4"/>
          </p:cNvCxnSpPr>
          <p:nvPr/>
        </p:nvCxnSpPr>
        <p:spPr>
          <a:xfrm flipH="1" flipV="1">
            <a:off x="7556500" y="2209800"/>
            <a:ext cx="196850" cy="750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7" idx="4"/>
            <a:endCxn id="4" idx="2"/>
          </p:cNvCxnSpPr>
          <p:nvPr/>
        </p:nvCxnSpPr>
        <p:spPr>
          <a:xfrm>
            <a:off x="6642100" y="2514600"/>
            <a:ext cx="152400" cy="858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19" idx="5"/>
          </p:cNvCxnSpPr>
          <p:nvPr/>
        </p:nvCxnSpPr>
        <p:spPr>
          <a:xfrm>
            <a:off x="7053263" y="1639888"/>
            <a:ext cx="427037" cy="417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13" idx="6"/>
            <a:endCxn id="15" idx="2"/>
          </p:cNvCxnSpPr>
          <p:nvPr/>
        </p:nvCxnSpPr>
        <p:spPr>
          <a:xfrm flipV="1">
            <a:off x="2409825" y="1600200"/>
            <a:ext cx="777875" cy="12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041525" y="1612900"/>
            <a:ext cx="2159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18" idx="5"/>
            <a:endCxn id="11" idx="1"/>
          </p:cNvCxnSpPr>
          <p:nvPr/>
        </p:nvCxnSpPr>
        <p:spPr>
          <a:xfrm rot="16200000" flipH="1">
            <a:off x="5360954" y="5211575"/>
            <a:ext cx="90555" cy="554411"/>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18" idx="6"/>
          </p:cNvCxnSpPr>
          <p:nvPr/>
        </p:nvCxnSpPr>
        <p:spPr>
          <a:xfrm flipV="1">
            <a:off x="5173663" y="5160963"/>
            <a:ext cx="762000" cy="166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8" idx="7"/>
          </p:cNvCxnSpPr>
          <p:nvPr/>
        </p:nvCxnSpPr>
        <p:spPr>
          <a:xfrm flipV="1">
            <a:off x="5129213" y="4327525"/>
            <a:ext cx="250825" cy="885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8" idx="1"/>
            <a:endCxn id="9" idx="5"/>
          </p:cNvCxnSpPr>
          <p:nvPr/>
        </p:nvCxnSpPr>
        <p:spPr>
          <a:xfrm rot="16200000" flipV="1">
            <a:off x="4500563" y="4800600"/>
            <a:ext cx="439737" cy="385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2" idx="6"/>
          </p:cNvCxnSpPr>
          <p:nvPr/>
        </p:nvCxnSpPr>
        <p:spPr>
          <a:xfrm>
            <a:off x="4267200" y="5115719"/>
            <a:ext cx="762000" cy="202406"/>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21" idx="7"/>
            <a:endCxn id="18" idx="4"/>
          </p:cNvCxnSpPr>
          <p:nvPr/>
        </p:nvCxnSpPr>
        <p:spPr>
          <a:xfrm rot="5400000" flipH="1" flipV="1">
            <a:off x="4785386" y="5309341"/>
            <a:ext cx="54055" cy="417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 idx="0"/>
            <a:endCxn id="4" idx="3"/>
          </p:cNvCxnSpPr>
          <p:nvPr/>
        </p:nvCxnSpPr>
        <p:spPr>
          <a:xfrm flipV="1">
            <a:off x="5389563" y="3481388"/>
            <a:ext cx="1449387" cy="6937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 idx="0"/>
            <a:endCxn id="10" idx="0"/>
          </p:cNvCxnSpPr>
          <p:nvPr/>
        </p:nvCxnSpPr>
        <p:spPr>
          <a:xfrm>
            <a:off x="4711700" y="2349500"/>
            <a:ext cx="677863" cy="1825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2" idx="2"/>
            <a:endCxn id="16" idx="5"/>
          </p:cNvCxnSpPr>
          <p:nvPr/>
        </p:nvCxnSpPr>
        <p:spPr>
          <a:xfrm rot="10800000">
            <a:off x="2149288" y="2220727"/>
            <a:ext cx="1813112" cy="28949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4" idx="4"/>
            <a:endCxn id="9" idx="0"/>
          </p:cNvCxnSpPr>
          <p:nvPr/>
        </p:nvCxnSpPr>
        <p:spPr>
          <a:xfrm rot="16200000" flipH="1">
            <a:off x="3563937" y="3640138"/>
            <a:ext cx="1343025" cy="368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7"/>
            <a:endCxn id="7" idx="3"/>
          </p:cNvCxnSpPr>
          <p:nvPr/>
        </p:nvCxnSpPr>
        <p:spPr>
          <a:xfrm rot="5400000" flipH="1" flipV="1">
            <a:off x="4494212" y="2503488"/>
            <a:ext cx="2073275" cy="2006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3" idx="2"/>
          </p:cNvCxnSpPr>
          <p:nvPr/>
        </p:nvCxnSpPr>
        <p:spPr>
          <a:xfrm flipV="1">
            <a:off x="5402263" y="4135438"/>
            <a:ext cx="2154237" cy="2016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4" idx="5"/>
            <a:endCxn id="4" idx="2"/>
          </p:cNvCxnSpPr>
          <p:nvPr/>
        </p:nvCxnSpPr>
        <p:spPr>
          <a:xfrm>
            <a:off x="4157663" y="3108325"/>
            <a:ext cx="2636837" cy="265113"/>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 idx="2"/>
          </p:cNvCxnSpPr>
          <p:nvPr/>
        </p:nvCxnSpPr>
        <p:spPr>
          <a:xfrm flipH="1" flipV="1">
            <a:off x="4371975" y="1765300"/>
            <a:ext cx="2117725" cy="596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4" idx="3"/>
          </p:cNvCxnSpPr>
          <p:nvPr/>
        </p:nvCxnSpPr>
        <p:spPr>
          <a:xfrm flipV="1">
            <a:off x="5935663" y="3481388"/>
            <a:ext cx="903287" cy="1679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7" idx="2"/>
          </p:cNvCxnSpPr>
          <p:nvPr/>
        </p:nvCxnSpPr>
        <p:spPr>
          <a:xfrm flipV="1">
            <a:off x="4711700" y="2362200"/>
            <a:ext cx="1778000" cy="119063"/>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962400" y="4953000"/>
            <a:ext cx="304800" cy="3254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4868863" y="5165725"/>
            <a:ext cx="304800" cy="3254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783263" y="5008563"/>
            <a:ext cx="304800" cy="3254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5237163" y="4175125"/>
            <a:ext cx="304800" cy="3254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7708900" y="2916238"/>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6794500" y="3221038"/>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p:cNvSpPr/>
          <p:nvPr/>
        </p:nvSpPr>
        <p:spPr>
          <a:xfrm>
            <a:off x="7556500" y="3983038"/>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7404100" y="1905000"/>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085" name="TextBox 55"/>
          <p:cNvSpPr txBox="1">
            <a:spLocks noChangeArrowheads="1"/>
          </p:cNvSpPr>
          <p:nvPr/>
        </p:nvSpPr>
        <p:spPr bwMode="auto">
          <a:xfrm>
            <a:off x="3886200" y="3733800"/>
            <a:ext cx="3048000" cy="369888"/>
          </a:xfrm>
          <a:prstGeom prst="rect">
            <a:avLst/>
          </a:prstGeom>
          <a:noFill/>
          <a:ln w="9525">
            <a:noFill/>
            <a:miter lim="800000"/>
            <a:headEnd/>
            <a:tailEnd/>
          </a:ln>
        </p:spPr>
        <p:txBody>
          <a:bodyPr>
            <a:spAutoFit/>
          </a:bodyPr>
          <a:lstStyle/>
          <a:p>
            <a:r>
              <a:rPr lang="en-US"/>
              <a:t>Social or geographic space</a:t>
            </a:r>
          </a:p>
        </p:txBody>
      </p:sp>
      <p:sp>
        <p:nvSpPr>
          <p:cNvPr id="44086" name="TextBox 57"/>
          <p:cNvSpPr txBox="1">
            <a:spLocks noChangeArrowheads="1"/>
          </p:cNvSpPr>
          <p:nvPr/>
        </p:nvSpPr>
        <p:spPr bwMode="auto">
          <a:xfrm>
            <a:off x="1143000" y="228600"/>
            <a:ext cx="7543800" cy="519113"/>
          </a:xfrm>
          <a:prstGeom prst="rect">
            <a:avLst/>
          </a:prstGeom>
          <a:noFill/>
          <a:ln w="9525">
            <a:noFill/>
            <a:miter lim="800000"/>
            <a:headEnd/>
            <a:tailEnd/>
          </a:ln>
        </p:spPr>
        <p:txBody>
          <a:bodyPr>
            <a:spAutoFit/>
          </a:bodyPr>
          <a:lstStyle/>
          <a:p>
            <a:r>
              <a:rPr lang="en-US" sz="2800">
                <a:latin typeface="Calibri" pitchFamily="34" charset="0"/>
              </a:rPr>
              <a:t>Whole network: Bounded Social Phenomena</a:t>
            </a:r>
          </a:p>
        </p:txBody>
      </p:sp>
      <p:sp>
        <p:nvSpPr>
          <p:cNvPr id="44087" name="TextBox 64"/>
          <p:cNvSpPr txBox="1">
            <a:spLocks noChangeArrowheads="1"/>
          </p:cNvSpPr>
          <p:nvPr/>
        </p:nvSpPr>
        <p:spPr bwMode="auto">
          <a:xfrm>
            <a:off x="0" y="5943601"/>
            <a:ext cx="9144000" cy="954107"/>
          </a:xfrm>
          <a:prstGeom prst="rect">
            <a:avLst/>
          </a:prstGeom>
          <a:noFill/>
          <a:ln w="9525">
            <a:noFill/>
            <a:miter lim="800000"/>
            <a:headEnd/>
            <a:tailEnd/>
          </a:ln>
        </p:spPr>
        <p:txBody>
          <a:bodyPr wrap="square">
            <a:spAutoFit/>
          </a:bodyPr>
          <a:lstStyle/>
          <a:p>
            <a:pPr algn="ctr"/>
            <a:r>
              <a:rPr lang="en-US" sz="2800" b="1" dirty="0">
                <a:latin typeface="Calibri" pitchFamily="34" charset="0"/>
              </a:rPr>
              <a:t>Example: </a:t>
            </a:r>
            <a:r>
              <a:rPr lang="en-US" sz="2800" dirty="0">
                <a:latin typeface="Calibri" pitchFamily="34" charset="0"/>
              </a:rPr>
              <a:t>Predict depression among seniors using social position in a </a:t>
            </a:r>
            <a:r>
              <a:rPr lang="en-US" sz="2800" b="1" dirty="0">
                <a:solidFill>
                  <a:srgbClr val="FB2211"/>
                </a:solidFill>
                <a:latin typeface="Calibri" pitchFamily="34" charset="0"/>
              </a:rPr>
              <a:t>Retirement Home</a:t>
            </a:r>
          </a:p>
        </p:txBody>
      </p:sp>
      <p:sp>
        <p:nvSpPr>
          <p:cNvPr id="44088" name="TextBox 65"/>
          <p:cNvSpPr txBox="1">
            <a:spLocks noChangeArrowheads="1"/>
          </p:cNvSpPr>
          <p:nvPr/>
        </p:nvSpPr>
        <p:spPr bwMode="auto">
          <a:xfrm>
            <a:off x="0" y="1981200"/>
            <a:ext cx="1676400" cy="1631216"/>
          </a:xfrm>
          <a:prstGeom prst="rect">
            <a:avLst/>
          </a:prstGeom>
          <a:noFill/>
          <a:ln w="9525">
            <a:noFill/>
            <a:miter lim="800000"/>
            <a:headEnd/>
            <a:tailEnd/>
          </a:ln>
        </p:spPr>
        <p:txBody>
          <a:bodyPr>
            <a:spAutoFit/>
          </a:bodyPr>
          <a:lstStyle/>
          <a:p>
            <a:r>
              <a:rPr lang="en-US" sz="2000" b="1" dirty="0">
                <a:latin typeface="Calibri" pitchFamily="34" charset="0"/>
              </a:rPr>
              <a:t>Focus on social position within the space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3505200" y="2057400"/>
            <a:ext cx="3657600" cy="3082925"/>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Oval 1"/>
          <p:cNvSpPr/>
          <p:nvPr/>
        </p:nvSpPr>
        <p:spPr>
          <a:xfrm>
            <a:off x="4338638" y="2141538"/>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6489700" y="2209800"/>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6248400" y="5257800"/>
            <a:ext cx="304800" cy="3254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1884363" y="125095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3678238" y="263842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2967038" y="1239838"/>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1668463" y="1752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2895600" y="201295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3962400" y="144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5257800" y="5257800"/>
            <a:ext cx="304800" cy="3238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 name="Straight Connector 22"/>
          <p:cNvCxnSpPr>
            <a:stCxn id="13" idx="6"/>
          </p:cNvCxnSpPr>
          <p:nvPr/>
        </p:nvCxnSpPr>
        <p:spPr>
          <a:xfrm>
            <a:off x="2125663" y="140335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657600" y="2309813"/>
            <a:ext cx="985838" cy="468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967038" y="1600200"/>
            <a:ext cx="10668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068638" y="1476375"/>
            <a:ext cx="635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17" idx="5"/>
          </p:cNvCxnSpPr>
          <p:nvPr/>
        </p:nvCxnSpPr>
        <p:spPr>
          <a:xfrm flipH="1" flipV="1">
            <a:off x="3155950" y="2273300"/>
            <a:ext cx="806450" cy="490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928813" y="1897063"/>
            <a:ext cx="1182687" cy="368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 idx="6"/>
            <a:endCxn id="6" idx="1"/>
          </p:cNvCxnSpPr>
          <p:nvPr/>
        </p:nvCxnSpPr>
        <p:spPr>
          <a:xfrm>
            <a:off x="6794500" y="2362200"/>
            <a:ext cx="958850" cy="598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 idx="6"/>
            <a:endCxn id="6" idx="6"/>
          </p:cNvCxnSpPr>
          <p:nvPr/>
        </p:nvCxnSpPr>
        <p:spPr>
          <a:xfrm flipV="1">
            <a:off x="7099300" y="3068638"/>
            <a:ext cx="914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7" idx="6"/>
            <a:endCxn id="5" idx="2"/>
          </p:cNvCxnSpPr>
          <p:nvPr/>
        </p:nvCxnSpPr>
        <p:spPr>
          <a:xfrm flipV="1">
            <a:off x="6794500" y="2057400"/>
            <a:ext cx="6096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6" idx="1"/>
            <a:endCxn id="5" idx="4"/>
          </p:cNvCxnSpPr>
          <p:nvPr/>
        </p:nvCxnSpPr>
        <p:spPr>
          <a:xfrm flipH="1" flipV="1">
            <a:off x="7556500" y="2209800"/>
            <a:ext cx="196850" cy="750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7" idx="4"/>
            <a:endCxn id="4" idx="2"/>
          </p:cNvCxnSpPr>
          <p:nvPr/>
        </p:nvCxnSpPr>
        <p:spPr>
          <a:xfrm>
            <a:off x="6642100" y="2514600"/>
            <a:ext cx="152400" cy="858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19" idx="0"/>
            <a:endCxn id="5" idx="2"/>
          </p:cNvCxnSpPr>
          <p:nvPr/>
        </p:nvCxnSpPr>
        <p:spPr>
          <a:xfrm>
            <a:off x="6946900" y="1531938"/>
            <a:ext cx="457200" cy="525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13" idx="6"/>
            <a:endCxn id="15" idx="2"/>
          </p:cNvCxnSpPr>
          <p:nvPr/>
        </p:nvCxnSpPr>
        <p:spPr>
          <a:xfrm flipV="1">
            <a:off x="2189163" y="1392238"/>
            <a:ext cx="777875" cy="11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1820863" y="1403350"/>
            <a:ext cx="2159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18" idx="5"/>
            <a:endCxn id="11" idx="1"/>
          </p:cNvCxnSpPr>
          <p:nvPr/>
        </p:nvCxnSpPr>
        <p:spPr>
          <a:xfrm>
            <a:off x="5746750" y="4926013"/>
            <a:ext cx="546100" cy="379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18" idx="6"/>
          </p:cNvCxnSpPr>
          <p:nvPr/>
        </p:nvCxnSpPr>
        <p:spPr>
          <a:xfrm flipV="1">
            <a:off x="5791200" y="4643438"/>
            <a:ext cx="762000" cy="166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8" idx="1"/>
            <a:endCxn id="9" idx="5"/>
          </p:cNvCxnSpPr>
          <p:nvPr/>
        </p:nvCxnSpPr>
        <p:spPr>
          <a:xfrm flipH="1" flipV="1">
            <a:off x="5145087" y="4240213"/>
            <a:ext cx="385763" cy="4556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4732337" y="4800600"/>
            <a:ext cx="914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21" idx="7"/>
            <a:endCxn id="18" idx="4"/>
          </p:cNvCxnSpPr>
          <p:nvPr/>
        </p:nvCxnSpPr>
        <p:spPr>
          <a:xfrm rot="5400000" flipH="1" flipV="1">
            <a:off x="5412587" y="5079015"/>
            <a:ext cx="331589" cy="120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9" idx="0"/>
          </p:cNvCxnSpPr>
          <p:nvPr/>
        </p:nvCxnSpPr>
        <p:spPr>
          <a:xfrm>
            <a:off x="4448175" y="2273300"/>
            <a:ext cx="588962" cy="1689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0" idx="7"/>
            <a:endCxn id="4" idx="3"/>
          </p:cNvCxnSpPr>
          <p:nvPr/>
        </p:nvCxnSpPr>
        <p:spPr>
          <a:xfrm rot="5400000" flipH="1" flipV="1">
            <a:off x="6364971" y="3231093"/>
            <a:ext cx="224058" cy="724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7" idx="2"/>
            <a:endCxn id="2" idx="6"/>
          </p:cNvCxnSpPr>
          <p:nvPr/>
        </p:nvCxnSpPr>
        <p:spPr>
          <a:xfrm flipH="1" flipV="1">
            <a:off x="4643438" y="2293938"/>
            <a:ext cx="1846262" cy="68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10" idx="2"/>
          </p:cNvCxnSpPr>
          <p:nvPr/>
        </p:nvCxnSpPr>
        <p:spPr>
          <a:xfrm flipV="1">
            <a:off x="5037137" y="3819525"/>
            <a:ext cx="817563"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8" idx="7"/>
          </p:cNvCxnSpPr>
          <p:nvPr/>
        </p:nvCxnSpPr>
        <p:spPr>
          <a:xfrm flipV="1">
            <a:off x="5746750" y="3810000"/>
            <a:ext cx="250825" cy="885825"/>
          </a:xfrm>
          <a:prstGeom prst="line">
            <a:avLst/>
          </a:prstGeom>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884737" y="3962400"/>
            <a:ext cx="304800" cy="3254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5854700" y="3657600"/>
            <a:ext cx="304800" cy="3254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6400800" y="4491038"/>
            <a:ext cx="304800" cy="3254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4579937" y="4764088"/>
            <a:ext cx="304800" cy="3254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5486400" y="4648200"/>
            <a:ext cx="304800" cy="3254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Connector 54"/>
          <p:cNvCxnSpPr/>
          <p:nvPr/>
        </p:nvCxnSpPr>
        <p:spPr>
          <a:xfrm>
            <a:off x="6865938" y="3292475"/>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6794500" y="3221038"/>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p:cNvSpPr/>
          <p:nvPr/>
        </p:nvSpPr>
        <p:spPr>
          <a:xfrm>
            <a:off x="7556500" y="3983038"/>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7708900" y="2916238"/>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7404100" y="1905000"/>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6794500" y="1531938"/>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127" name="TextBox 44"/>
          <p:cNvSpPr txBox="1">
            <a:spLocks noChangeArrowheads="1"/>
          </p:cNvSpPr>
          <p:nvPr/>
        </p:nvSpPr>
        <p:spPr bwMode="auto">
          <a:xfrm>
            <a:off x="3810000" y="3276600"/>
            <a:ext cx="3048000" cy="369888"/>
          </a:xfrm>
          <a:prstGeom prst="rect">
            <a:avLst/>
          </a:prstGeom>
          <a:noFill/>
          <a:ln w="9525">
            <a:noFill/>
            <a:miter lim="800000"/>
            <a:headEnd/>
            <a:tailEnd/>
          </a:ln>
        </p:spPr>
        <p:txBody>
          <a:bodyPr>
            <a:spAutoFit/>
          </a:bodyPr>
          <a:lstStyle/>
          <a:p>
            <a:r>
              <a:rPr lang="en-US" dirty="0"/>
              <a:t>Social or geographic space</a:t>
            </a:r>
          </a:p>
        </p:txBody>
      </p:sp>
      <p:cxnSp>
        <p:nvCxnSpPr>
          <p:cNvPr id="49" name="Straight Connector 48"/>
          <p:cNvCxnSpPr>
            <a:stCxn id="19" idx="2"/>
          </p:cNvCxnSpPr>
          <p:nvPr/>
        </p:nvCxnSpPr>
        <p:spPr>
          <a:xfrm rot="10800000">
            <a:off x="4267200" y="1600200"/>
            <a:ext cx="2527300" cy="84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7" idx="1"/>
            <a:endCxn id="20" idx="5"/>
          </p:cNvCxnSpPr>
          <p:nvPr/>
        </p:nvCxnSpPr>
        <p:spPr>
          <a:xfrm rot="16200000" flipV="1">
            <a:off x="5105400" y="825500"/>
            <a:ext cx="546100" cy="2311400"/>
          </a:xfrm>
          <a:prstGeom prst="line">
            <a:avLst/>
          </a:prstGeom>
        </p:spPr>
        <p:style>
          <a:lnRef idx="1">
            <a:schemeClr val="accent1"/>
          </a:lnRef>
          <a:fillRef idx="0">
            <a:schemeClr val="accent1"/>
          </a:fillRef>
          <a:effectRef idx="0">
            <a:schemeClr val="accent1"/>
          </a:effectRef>
          <a:fontRef idx="minor">
            <a:schemeClr val="tx1"/>
          </a:fontRef>
        </p:style>
      </p:cxnSp>
      <p:sp>
        <p:nvSpPr>
          <p:cNvPr id="46130" name="TextBox 55"/>
          <p:cNvSpPr txBox="1">
            <a:spLocks noChangeArrowheads="1"/>
          </p:cNvSpPr>
          <p:nvPr/>
        </p:nvSpPr>
        <p:spPr bwMode="auto">
          <a:xfrm>
            <a:off x="0" y="0"/>
            <a:ext cx="9144000" cy="1200329"/>
          </a:xfrm>
          <a:prstGeom prst="rect">
            <a:avLst/>
          </a:prstGeom>
          <a:noFill/>
          <a:ln w="9525">
            <a:noFill/>
            <a:miter lim="800000"/>
            <a:headEnd/>
            <a:tailEnd/>
          </a:ln>
        </p:spPr>
        <p:txBody>
          <a:bodyPr>
            <a:spAutoFit/>
          </a:bodyPr>
          <a:lstStyle/>
          <a:p>
            <a:pPr algn="ctr"/>
            <a:r>
              <a:rPr lang="en-US" sz="3600" b="1" dirty="0">
                <a:latin typeface="Calibri" pitchFamily="34" charset="0"/>
              </a:rPr>
              <a:t>Overlapping personal networks: Bounded and Unbounded Social Phenomena</a:t>
            </a:r>
          </a:p>
        </p:txBody>
      </p:sp>
      <p:sp>
        <p:nvSpPr>
          <p:cNvPr id="46131" name="TextBox 57"/>
          <p:cNvSpPr txBox="1">
            <a:spLocks noChangeArrowheads="1"/>
          </p:cNvSpPr>
          <p:nvPr/>
        </p:nvSpPr>
        <p:spPr bwMode="auto">
          <a:xfrm>
            <a:off x="0" y="5562600"/>
            <a:ext cx="9144000" cy="1384995"/>
          </a:xfrm>
          <a:prstGeom prst="rect">
            <a:avLst/>
          </a:prstGeom>
          <a:noFill/>
          <a:ln w="9525">
            <a:noFill/>
            <a:miter lim="800000"/>
            <a:headEnd/>
            <a:tailEnd/>
          </a:ln>
        </p:spPr>
        <p:txBody>
          <a:bodyPr wrap="square">
            <a:spAutoFit/>
          </a:bodyPr>
          <a:lstStyle/>
          <a:p>
            <a:r>
              <a:rPr lang="en-US" sz="2800" b="1" dirty="0">
                <a:latin typeface="Calibri" pitchFamily="34" charset="0"/>
              </a:rPr>
              <a:t>Example:  </a:t>
            </a:r>
            <a:r>
              <a:rPr lang="en-US" sz="2800" dirty="0">
                <a:latin typeface="Calibri" pitchFamily="34" charset="0"/>
              </a:rPr>
              <a:t>Predict depression among seniors based on social position within a </a:t>
            </a:r>
            <a:r>
              <a:rPr lang="en-US" sz="2800" b="1" dirty="0">
                <a:solidFill>
                  <a:srgbClr val="FB2211"/>
                </a:solidFill>
                <a:latin typeface="Calibri" pitchFamily="34" charset="0"/>
              </a:rPr>
              <a:t>Retirement Home</a:t>
            </a:r>
            <a:r>
              <a:rPr lang="en-US" sz="2800" dirty="0">
                <a:latin typeface="Calibri" pitchFamily="34" charset="0"/>
              </a:rPr>
              <a:t> and contacts with alters </a:t>
            </a:r>
            <a:r>
              <a:rPr lang="en-US" sz="2800" b="1" dirty="0">
                <a:solidFill>
                  <a:srgbClr val="FB2211"/>
                </a:solidFill>
                <a:latin typeface="Calibri" pitchFamily="34" charset="0"/>
              </a:rPr>
              <a:t>outside</a:t>
            </a:r>
            <a:r>
              <a:rPr lang="en-US" sz="2800" dirty="0">
                <a:solidFill>
                  <a:srgbClr val="FB2211"/>
                </a:solidFill>
                <a:latin typeface="Calibri" pitchFamily="34" charset="0"/>
              </a:rPr>
              <a:t> </a:t>
            </a:r>
            <a:r>
              <a:rPr lang="en-US" sz="2800" b="1" dirty="0">
                <a:solidFill>
                  <a:srgbClr val="FB2211"/>
                </a:solidFill>
                <a:latin typeface="Calibri" pitchFamily="34" charset="0"/>
              </a:rPr>
              <a:t>the home </a:t>
            </a:r>
          </a:p>
        </p:txBody>
      </p:sp>
      <p:sp>
        <p:nvSpPr>
          <p:cNvPr id="46132" name="TextBox 58"/>
          <p:cNvSpPr txBox="1">
            <a:spLocks noChangeArrowheads="1"/>
          </p:cNvSpPr>
          <p:nvPr/>
        </p:nvSpPr>
        <p:spPr bwMode="auto">
          <a:xfrm>
            <a:off x="152400" y="2667000"/>
            <a:ext cx="3048000" cy="2308324"/>
          </a:xfrm>
          <a:prstGeom prst="rect">
            <a:avLst/>
          </a:prstGeom>
          <a:noFill/>
          <a:ln w="9525">
            <a:noFill/>
            <a:miter lim="800000"/>
            <a:headEnd/>
            <a:tailEnd/>
          </a:ln>
        </p:spPr>
        <p:txBody>
          <a:bodyPr>
            <a:spAutoFit/>
          </a:bodyPr>
          <a:lstStyle/>
          <a:p>
            <a:r>
              <a:rPr lang="en-US" sz="2400" dirty="0">
                <a:latin typeface="Calibri" pitchFamily="34" charset="0"/>
              </a:rPr>
              <a:t>Use overlapping networks as a proxy for whole network structure, and identify mutually shared peripheral alters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152400" y="304800"/>
            <a:ext cx="8991600" cy="1143000"/>
          </a:xfrm>
        </p:spPr>
        <p:txBody>
          <a:bodyPr/>
          <a:lstStyle/>
          <a:p>
            <a:r>
              <a:rPr lang="en-US" dirty="0" smtClean="0"/>
              <a:t>A note on the term “Egocentric”</a:t>
            </a:r>
          </a:p>
        </p:txBody>
      </p:sp>
      <p:sp>
        <p:nvSpPr>
          <p:cNvPr id="48130" name="Content Placeholder 2"/>
          <p:cNvSpPr>
            <a:spLocks noGrp="1"/>
          </p:cNvSpPr>
          <p:nvPr>
            <p:ph idx="1"/>
          </p:nvPr>
        </p:nvSpPr>
        <p:spPr>
          <a:xfrm>
            <a:off x="457200" y="1600200"/>
            <a:ext cx="8229600" cy="4800600"/>
          </a:xfrm>
        </p:spPr>
        <p:txBody>
          <a:bodyPr/>
          <a:lstStyle/>
          <a:p>
            <a:r>
              <a:rPr lang="en-US" dirty="0" smtClean="0"/>
              <a:t>Egocentric means “focused on Ego”.</a:t>
            </a:r>
          </a:p>
          <a:p>
            <a:r>
              <a:rPr lang="en-US" dirty="0" smtClean="0"/>
              <a:t>You can do an egocentric analysis </a:t>
            </a:r>
            <a:r>
              <a:rPr lang="en-US" b="1" dirty="0" smtClean="0">
                <a:solidFill>
                  <a:srgbClr val="FB2211"/>
                </a:solidFill>
              </a:rPr>
              <a:t>within a whole network</a:t>
            </a:r>
          </a:p>
          <a:p>
            <a:pPr lvl="1"/>
            <a:r>
              <a:rPr lang="en-US" dirty="0" smtClean="0"/>
              <a:t>See much of Ron Burt’s work on structural holes</a:t>
            </a:r>
          </a:p>
          <a:p>
            <a:pPr lvl="1"/>
            <a:r>
              <a:rPr lang="en-US" dirty="0" smtClean="0"/>
              <a:t>See the Ego Networks option in </a:t>
            </a:r>
            <a:r>
              <a:rPr lang="en-US" dirty="0" err="1" smtClean="0"/>
              <a:t>Ucinet</a:t>
            </a:r>
            <a:endParaRPr lang="en-US" dirty="0" smtClean="0"/>
          </a:p>
          <a:p>
            <a:r>
              <a:rPr lang="en-US" b="1" i="1" dirty="0" smtClean="0"/>
              <a:t>Personal networks </a:t>
            </a:r>
            <a:r>
              <a:rPr lang="en-US" dirty="0" smtClean="0"/>
              <a:t>are egocentric networks within the whole network of the World (but not within a </a:t>
            </a:r>
            <a:r>
              <a:rPr lang="en-US" dirty="0" smtClean="0"/>
              <a:t>typical, theoretically bounded whole </a:t>
            </a:r>
            <a:r>
              <a:rPr lang="en-US" dirty="0" smtClean="0"/>
              <a:t>network).</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0"/>
            <a:ext cx="8229600" cy="762000"/>
          </a:xfrm>
        </p:spPr>
        <p:txBody>
          <a:bodyPr/>
          <a:lstStyle/>
          <a:p>
            <a:pPr algn="ctr"/>
            <a:r>
              <a:rPr lang="en-US" dirty="0" smtClean="0"/>
              <a:t>Summary so far</a:t>
            </a:r>
          </a:p>
        </p:txBody>
      </p:sp>
      <p:sp>
        <p:nvSpPr>
          <p:cNvPr id="50178" name="Content Placeholder 2"/>
          <p:cNvSpPr>
            <a:spLocks noGrp="1"/>
          </p:cNvSpPr>
          <p:nvPr>
            <p:ph idx="1"/>
          </p:nvPr>
        </p:nvSpPr>
        <p:spPr>
          <a:xfrm>
            <a:off x="0" y="685800"/>
            <a:ext cx="8686800" cy="6172200"/>
          </a:xfrm>
        </p:spPr>
        <p:txBody>
          <a:bodyPr/>
          <a:lstStyle/>
          <a:p>
            <a:r>
              <a:rPr lang="en-US" sz="2800" b="1" dirty="0" smtClean="0"/>
              <a:t>When to use social networks</a:t>
            </a:r>
          </a:p>
          <a:p>
            <a:pPr lvl="1"/>
            <a:r>
              <a:rPr lang="en-US" sz="2000" b="1" dirty="0" smtClean="0"/>
              <a:t>If the phenomenon appears to have social influences whose mechanisms are not well understood</a:t>
            </a:r>
          </a:p>
          <a:p>
            <a:pPr>
              <a:spcBef>
                <a:spcPts val="1800"/>
              </a:spcBef>
            </a:pPr>
            <a:r>
              <a:rPr lang="en-US" sz="2800" b="1" dirty="0" smtClean="0"/>
              <a:t>When </a:t>
            </a:r>
            <a:r>
              <a:rPr lang="en-US" sz="2800" b="1" dirty="0" smtClean="0"/>
              <a:t>to use whole networks</a:t>
            </a:r>
          </a:p>
          <a:p>
            <a:pPr lvl="1"/>
            <a:r>
              <a:rPr lang="en-US" sz="2000" b="1" dirty="0" smtClean="0"/>
              <a:t>If the phenomenon of interest occurs within a socially or geographically bounded space.</a:t>
            </a:r>
          </a:p>
          <a:p>
            <a:pPr lvl="1"/>
            <a:r>
              <a:rPr lang="en-US" sz="2000" b="1" dirty="0" smtClean="0"/>
              <a:t>If </a:t>
            </a:r>
            <a:r>
              <a:rPr lang="en-US" sz="2000" b="1" dirty="0" smtClean="0"/>
              <a:t>members </a:t>
            </a:r>
            <a:r>
              <a:rPr lang="en-US" sz="2000" b="1" dirty="0" smtClean="0"/>
              <a:t>of the population </a:t>
            </a:r>
            <a:r>
              <a:rPr lang="en-US" sz="2000" b="1" dirty="0" smtClean="0"/>
              <a:t>not independent, tend </a:t>
            </a:r>
            <a:r>
              <a:rPr lang="en-US" sz="2000" b="1" dirty="0" smtClean="0"/>
              <a:t>to interact.</a:t>
            </a:r>
          </a:p>
          <a:p>
            <a:pPr>
              <a:spcBef>
                <a:spcPts val="1800"/>
              </a:spcBef>
            </a:pPr>
            <a:r>
              <a:rPr lang="en-US" sz="2800" b="1" dirty="0" smtClean="0"/>
              <a:t>When to use personal networks</a:t>
            </a:r>
          </a:p>
          <a:p>
            <a:pPr lvl="1"/>
            <a:r>
              <a:rPr lang="en-US" sz="2000" b="1" dirty="0" smtClean="0"/>
              <a:t>If the phenomena of interest affects people irrespective of a particular bounded space.</a:t>
            </a:r>
          </a:p>
          <a:p>
            <a:pPr lvl="1"/>
            <a:r>
              <a:rPr lang="en-US" sz="2000" b="1" dirty="0" smtClean="0"/>
              <a:t>If the members of </a:t>
            </a:r>
            <a:r>
              <a:rPr lang="en-US" sz="2000" b="1" dirty="0" smtClean="0"/>
              <a:t>population </a:t>
            </a:r>
            <a:r>
              <a:rPr lang="en-US" sz="2000" b="1" dirty="0" smtClean="0"/>
              <a:t>are independent of one another.</a:t>
            </a:r>
          </a:p>
          <a:p>
            <a:pPr>
              <a:spcBef>
                <a:spcPts val="1800"/>
              </a:spcBef>
            </a:pPr>
            <a:r>
              <a:rPr lang="en-US" sz="2800" b="1" dirty="0" smtClean="0"/>
              <a:t>When to use both</a:t>
            </a:r>
          </a:p>
          <a:p>
            <a:pPr lvl="1"/>
            <a:r>
              <a:rPr lang="en-US" sz="2000" b="1" dirty="0" smtClean="0"/>
              <a:t>When </a:t>
            </a:r>
            <a:r>
              <a:rPr lang="en-US" sz="2000" b="1" dirty="0" smtClean="0"/>
              <a:t>members </a:t>
            </a:r>
            <a:r>
              <a:rPr lang="en-US" sz="2000" b="1" dirty="0" smtClean="0"/>
              <a:t>of the population are not independent and tend to interact, but influences from outside </a:t>
            </a:r>
            <a:r>
              <a:rPr lang="en-US" sz="2000" b="1" dirty="0" smtClean="0"/>
              <a:t>may </a:t>
            </a:r>
            <a:r>
              <a:rPr lang="en-US" sz="2000" b="1" dirty="0" smtClean="0"/>
              <a:t>also be important.</a:t>
            </a:r>
          </a:p>
          <a:p>
            <a:endParaRPr lang="en-US" sz="2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p:txBody>
          <a:bodyPr/>
          <a:lstStyle/>
          <a:p>
            <a:endParaRPr lang="ca-ES" smtClean="0"/>
          </a:p>
        </p:txBody>
      </p:sp>
      <p:sp>
        <p:nvSpPr>
          <p:cNvPr id="52226" name="Rectangle 4"/>
          <p:cNvSpPr>
            <a:spLocks noChangeArrowheads="1"/>
          </p:cNvSpPr>
          <p:nvPr/>
        </p:nvSpPr>
        <p:spPr bwMode="auto">
          <a:xfrm>
            <a:off x="1746565" y="2286000"/>
            <a:ext cx="5496889" cy="2062103"/>
          </a:xfrm>
          <a:prstGeom prst="rect">
            <a:avLst/>
          </a:prstGeom>
          <a:noFill/>
          <a:ln w="9525">
            <a:noFill/>
            <a:miter lim="800000"/>
            <a:headEnd/>
            <a:tailEnd/>
          </a:ln>
        </p:spPr>
        <p:txBody>
          <a:bodyPr wrap="none">
            <a:spAutoFit/>
          </a:bodyPr>
          <a:lstStyle/>
          <a:p>
            <a:pPr algn="ctr"/>
            <a:r>
              <a:rPr lang="es-ES" sz="4400" dirty="0">
                <a:latin typeface="Calibri" pitchFamily="34" charset="0"/>
              </a:rPr>
              <a:t>1. </a:t>
            </a:r>
            <a:r>
              <a:rPr lang="es-ES" sz="4400" b="1" dirty="0" err="1">
                <a:latin typeface="Calibri" pitchFamily="34" charset="0"/>
              </a:rPr>
              <a:t>Introduction</a:t>
            </a:r>
            <a:r>
              <a:rPr lang="es-ES" sz="4400" b="1" dirty="0">
                <a:latin typeface="Calibri" pitchFamily="34" charset="0"/>
              </a:rPr>
              <a:t> </a:t>
            </a:r>
            <a:r>
              <a:rPr lang="es-ES" sz="4400" b="1" dirty="0" err="1">
                <a:latin typeface="Calibri" pitchFamily="34" charset="0"/>
              </a:rPr>
              <a:t>to</a:t>
            </a:r>
            <a:r>
              <a:rPr lang="es-ES" sz="4400" b="1" dirty="0">
                <a:latin typeface="Calibri" pitchFamily="34" charset="0"/>
              </a:rPr>
              <a:t> </a:t>
            </a:r>
          </a:p>
          <a:p>
            <a:pPr algn="ctr"/>
            <a:r>
              <a:rPr lang="es-ES" sz="4400" b="1" dirty="0" smtClean="0">
                <a:latin typeface="Calibri" pitchFamily="34" charset="0"/>
              </a:rPr>
              <a:t>Social Networks </a:t>
            </a:r>
            <a:r>
              <a:rPr lang="es-ES" sz="4400" b="1" dirty="0">
                <a:latin typeface="Calibri" pitchFamily="34" charset="0"/>
              </a:rPr>
              <a:t>(</a:t>
            </a:r>
            <a:r>
              <a:rPr lang="es-ES" sz="4400" b="1" dirty="0" err="1" smtClean="0">
                <a:latin typeface="Calibri" pitchFamily="34" charset="0"/>
              </a:rPr>
              <a:t>iii</a:t>
            </a:r>
            <a:r>
              <a:rPr lang="es-ES" sz="4400" b="1" dirty="0" smtClean="0">
                <a:latin typeface="Calibri" pitchFamily="34" charset="0"/>
              </a:rPr>
              <a:t>). </a:t>
            </a:r>
            <a:endParaRPr lang="es-ES" sz="4400" b="1" dirty="0">
              <a:latin typeface="Calibri" pitchFamily="34" charset="0"/>
            </a:endParaRPr>
          </a:p>
          <a:p>
            <a:pPr algn="ctr"/>
            <a:r>
              <a:rPr lang="es-ES" sz="4000" b="1" dirty="0" err="1">
                <a:solidFill>
                  <a:srgbClr val="FB2211"/>
                </a:solidFill>
                <a:latin typeface="Calibri" pitchFamily="34" charset="0"/>
              </a:rPr>
              <a:t>What</a:t>
            </a:r>
            <a:r>
              <a:rPr lang="es-ES" sz="4000" b="1" dirty="0">
                <a:solidFill>
                  <a:srgbClr val="FB2211"/>
                </a:solidFill>
                <a:latin typeface="Calibri" pitchFamily="34" charset="0"/>
              </a:rPr>
              <a:t> are </a:t>
            </a:r>
            <a:r>
              <a:rPr lang="es-ES" sz="4000" b="1" dirty="0" err="1">
                <a:solidFill>
                  <a:srgbClr val="FB2211"/>
                </a:solidFill>
                <a:latin typeface="Calibri" pitchFamily="34" charset="0"/>
              </a:rPr>
              <a:t>we</a:t>
            </a:r>
            <a:r>
              <a:rPr lang="es-ES" sz="4000" b="1" dirty="0">
                <a:solidFill>
                  <a:srgbClr val="FB2211"/>
                </a:solidFill>
                <a:latin typeface="Calibri" pitchFamily="34" charset="0"/>
              </a:rPr>
              <a:t> </a:t>
            </a:r>
            <a:r>
              <a:rPr lang="es-ES" sz="4000" b="1" dirty="0" err="1">
                <a:solidFill>
                  <a:srgbClr val="FB2211"/>
                </a:solidFill>
                <a:latin typeface="Calibri" pitchFamily="34" charset="0"/>
              </a:rPr>
              <a:t>measuring</a:t>
            </a:r>
            <a:r>
              <a:rPr lang="es-ES" sz="4000" b="1" dirty="0">
                <a:solidFill>
                  <a:srgbClr val="FB2211"/>
                </a:solidFill>
                <a:latin typeface="Calibri" pitchFamily="34" charset="0"/>
              </a:rPr>
              <a:t>?</a:t>
            </a:r>
            <a:endParaRPr lang="ca-ES" sz="4000" b="1" dirty="0">
              <a:solidFill>
                <a:srgbClr val="FB2211"/>
              </a:solidFill>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3"/>
          <p:cNvSpPr>
            <a:spLocks noGrp="1"/>
          </p:cNvSpPr>
          <p:nvPr>
            <p:ph type="title"/>
          </p:nvPr>
        </p:nvSpPr>
        <p:spPr>
          <a:xfrm>
            <a:off x="457200" y="0"/>
            <a:ext cx="8229600" cy="1143000"/>
          </a:xfrm>
        </p:spPr>
        <p:txBody>
          <a:bodyPr/>
          <a:lstStyle/>
          <a:p>
            <a:r>
              <a:rPr lang="en-US" b="1" dirty="0" smtClean="0"/>
              <a:t>Social </a:t>
            </a:r>
            <a:r>
              <a:rPr lang="en-US" b="1" dirty="0" smtClean="0"/>
              <a:t>networks are unique</a:t>
            </a:r>
          </a:p>
        </p:txBody>
      </p:sp>
      <p:sp>
        <p:nvSpPr>
          <p:cNvPr id="53250" name="Content Placeholder 4"/>
          <p:cNvSpPr>
            <a:spLocks noGrp="1"/>
          </p:cNvSpPr>
          <p:nvPr>
            <p:ph sz="half" idx="1"/>
          </p:nvPr>
        </p:nvSpPr>
        <p:spPr>
          <a:xfrm>
            <a:off x="228600" y="1295400"/>
            <a:ext cx="4800600" cy="5334000"/>
          </a:xfrm>
        </p:spPr>
        <p:txBody>
          <a:bodyPr/>
          <a:lstStyle/>
          <a:p>
            <a:r>
              <a:rPr lang="en-US" dirty="0" smtClean="0"/>
              <a:t>No two networks </a:t>
            </a:r>
            <a:r>
              <a:rPr lang="en-US" dirty="0" smtClean="0"/>
              <a:t>are exactly alike</a:t>
            </a:r>
          </a:p>
          <a:p>
            <a:pPr>
              <a:spcBef>
                <a:spcPts val="1800"/>
              </a:spcBef>
            </a:pPr>
            <a:r>
              <a:rPr lang="en-US" dirty="0" smtClean="0"/>
              <a:t>Social contexts may share attributes, but </a:t>
            </a:r>
            <a:r>
              <a:rPr lang="en-US" dirty="0" smtClean="0"/>
              <a:t>combinations </a:t>
            </a:r>
            <a:r>
              <a:rPr lang="en-US" dirty="0" smtClean="0"/>
              <a:t>of attributes </a:t>
            </a:r>
            <a:r>
              <a:rPr lang="en-US" dirty="0" smtClean="0"/>
              <a:t>and ties make each one different</a:t>
            </a:r>
            <a:endParaRPr lang="en-US" dirty="0" smtClean="0"/>
          </a:p>
          <a:p>
            <a:pPr>
              <a:spcBef>
                <a:spcPts val="1800"/>
              </a:spcBef>
            </a:pPr>
            <a:r>
              <a:rPr lang="en-US" dirty="0" smtClean="0"/>
              <a:t>We assume that </a:t>
            </a:r>
            <a:r>
              <a:rPr lang="en-US" dirty="0" smtClean="0"/>
              <a:t>differences </a:t>
            </a:r>
            <a:r>
              <a:rPr lang="en-US" dirty="0" smtClean="0"/>
              <a:t>across respondents </a:t>
            </a:r>
            <a:r>
              <a:rPr lang="en-US" dirty="0" smtClean="0"/>
              <a:t>influence </a:t>
            </a:r>
            <a:r>
              <a:rPr lang="en-US" dirty="0" smtClean="0"/>
              <a:t>attitudes, behaviors and conditions</a:t>
            </a:r>
          </a:p>
        </p:txBody>
      </p:sp>
      <p:pic>
        <p:nvPicPr>
          <p:cNvPr id="54275" name="Content Placeholder 8" descr="snowflake-brushes-10820.jpg"/>
          <p:cNvPicPr>
            <a:picLocks noGrp="1" noChangeAspect="1"/>
          </p:cNvPicPr>
          <p:nvPr>
            <p:ph sz="half" idx="2"/>
          </p:nvPr>
        </p:nvPicPr>
        <p:blipFill>
          <a:blip r:embed="rId3" cstate="print"/>
          <a:srcRect/>
          <a:stretch>
            <a:fillRect/>
          </a:stretch>
        </p:blipFill>
        <p:spPr>
          <a:xfrm>
            <a:off x="4940117" y="1447800"/>
            <a:ext cx="4203883" cy="4724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p:cNvSpPr>
          <p:nvPr>
            <p:ph idx="1"/>
          </p:nvPr>
        </p:nvSpPr>
        <p:spPr/>
        <p:txBody>
          <a:bodyPr/>
          <a:lstStyle/>
          <a:p>
            <a:pPr algn="ctr">
              <a:buFont typeface="Arial" charset="0"/>
              <a:buNone/>
            </a:pPr>
            <a:endParaRPr lang="es-ES" sz="4800" dirty="0" smtClean="0"/>
          </a:p>
          <a:p>
            <a:pPr algn="ctr">
              <a:buFont typeface="Arial" charset="0"/>
              <a:buNone/>
            </a:pPr>
            <a:r>
              <a:rPr lang="es-ES" sz="4800" dirty="0" smtClean="0"/>
              <a:t>1. </a:t>
            </a:r>
            <a:r>
              <a:rPr lang="es-ES" sz="4800" b="1" dirty="0" err="1" smtClean="0"/>
              <a:t>Introduction</a:t>
            </a:r>
            <a:r>
              <a:rPr lang="es-ES" sz="4800" b="1" dirty="0" smtClean="0"/>
              <a:t> </a:t>
            </a:r>
            <a:r>
              <a:rPr lang="es-ES" sz="4800" b="1" dirty="0" err="1" smtClean="0"/>
              <a:t>to</a:t>
            </a:r>
            <a:r>
              <a:rPr lang="es-ES" sz="4800" b="1" dirty="0" smtClean="0"/>
              <a:t> </a:t>
            </a:r>
            <a:r>
              <a:rPr lang="es-ES" sz="4800" b="1" dirty="0" smtClean="0"/>
              <a:t>Social </a:t>
            </a:r>
            <a:r>
              <a:rPr lang="es-ES" sz="4800" b="1" dirty="0" smtClean="0"/>
              <a:t>Networks (i).</a:t>
            </a:r>
          </a:p>
          <a:p>
            <a:pPr algn="ctr">
              <a:buFont typeface="Arial" charset="0"/>
              <a:buNone/>
            </a:pPr>
            <a:r>
              <a:rPr lang="es-ES" sz="4000" b="1" dirty="0" err="1" smtClean="0">
                <a:solidFill>
                  <a:srgbClr val="FB2211"/>
                </a:solidFill>
              </a:rPr>
              <a:t>Why</a:t>
            </a:r>
            <a:r>
              <a:rPr lang="es-ES" sz="4000" b="1" dirty="0" smtClean="0">
                <a:solidFill>
                  <a:srgbClr val="FB2211"/>
                </a:solidFill>
              </a:rPr>
              <a:t> </a:t>
            </a:r>
            <a:r>
              <a:rPr lang="es-ES" sz="4000" b="1" dirty="0" err="1" smtClean="0">
                <a:solidFill>
                  <a:srgbClr val="FB2211"/>
                </a:solidFill>
              </a:rPr>
              <a:t>investigate</a:t>
            </a:r>
            <a:r>
              <a:rPr lang="es-ES" sz="4000" b="1" dirty="0" smtClean="0">
                <a:solidFill>
                  <a:srgbClr val="FB2211"/>
                </a:solidFill>
              </a:rPr>
              <a:t> social </a:t>
            </a:r>
            <a:r>
              <a:rPr lang="es-ES" sz="4000" b="1" dirty="0" err="1" smtClean="0">
                <a:solidFill>
                  <a:srgbClr val="FB2211"/>
                </a:solidFill>
              </a:rPr>
              <a:t>networks</a:t>
            </a:r>
            <a:r>
              <a:rPr lang="es-ES" sz="4000" b="1" dirty="0" smtClean="0">
                <a:solidFill>
                  <a:srgbClr val="FB2211"/>
                </a:solidFill>
              </a:rPr>
              <a:t>?</a:t>
            </a:r>
            <a:endParaRPr lang="ca-ES" sz="4000" b="1" dirty="0" smtClean="0">
              <a:solidFill>
                <a:srgbClr val="FB221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152400" y="228600"/>
            <a:ext cx="8839200" cy="1143000"/>
          </a:xfrm>
        </p:spPr>
        <p:txBody>
          <a:bodyPr/>
          <a:lstStyle/>
          <a:p>
            <a:r>
              <a:rPr lang="en-US" sz="3600" b="1" dirty="0" smtClean="0"/>
              <a:t>Content </a:t>
            </a:r>
            <a:r>
              <a:rPr lang="en-US" sz="3600" b="1" dirty="0" smtClean="0"/>
              <a:t>and shape of a </a:t>
            </a:r>
            <a:r>
              <a:rPr lang="en-US" sz="3600" b="1" dirty="0" smtClean="0"/>
              <a:t>social </a:t>
            </a:r>
            <a:r>
              <a:rPr lang="en-US" sz="3600" b="1" dirty="0" smtClean="0"/>
              <a:t>network may be influenced by many variables</a:t>
            </a:r>
          </a:p>
        </p:txBody>
      </p:sp>
      <p:sp>
        <p:nvSpPr>
          <p:cNvPr id="55298" name="Content Placeholder 2"/>
          <p:cNvSpPr>
            <a:spLocks noGrp="1"/>
          </p:cNvSpPr>
          <p:nvPr>
            <p:ph sz="half" idx="1"/>
          </p:nvPr>
        </p:nvSpPr>
        <p:spPr>
          <a:xfrm>
            <a:off x="457200" y="1828800"/>
            <a:ext cx="4038600" cy="3200400"/>
          </a:xfrm>
        </p:spPr>
        <p:txBody>
          <a:bodyPr/>
          <a:lstStyle/>
          <a:p>
            <a:r>
              <a:rPr lang="en-US" b="1" dirty="0" smtClean="0">
                <a:solidFill>
                  <a:srgbClr val="FB2211"/>
                </a:solidFill>
              </a:rPr>
              <a:t>Ascribed</a:t>
            </a:r>
            <a:r>
              <a:rPr lang="en-US" dirty="0" smtClean="0"/>
              <a:t> characteristics</a:t>
            </a:r>
          </a:p>
          <a:p>
            <a:pPr lvl="1"/>
            <a:r>
              <a:rPr lang="en-US" sz="2800" dirty="0" smtClean="0"/>
              <a:t>Sex</a:t>
            </a:r>
          </a:p>
          <a:p>
            <a:pPr lvl="1"/>
            <a:r>
              <a:rPr lang="en-US" sz="2800" dirty="0" smtClean="0"/>
              <a:t>Age</a:t>
            </a:r>
          </a:p>
          <a:p>
            <a:pPr lvl="1"/>
            <a:r>
              <a:rPr lang="en-US" sz="2800" dirty="0" smtClean="0"/>
              <a:t>Race</a:t>
            </a:r>
          </a:p>
          <a:p>
            <a:pPr lvl="1"/>
            <a:r>
              <a:rPr lang="en-US" sz="2800" dirty="0" smtClean="0"/>
              <a:t>Place of birth</a:t>
            </a:r>
          </a:p>
          <a:p>
            <a:pPr lvl="1"/>
            <a:r>
              <a:rPr lang="en-US" sz="2800" dirty="0" smtClean="0"/>
              <a:t>Family ties</a:t>
            </a:r>
          </a:p>
          <a:p>
            <a:pPr lvl="1"/>
            <a:r>
              <a:rPr lang="en-US" sz="2800" dirty="0" smtClean="0"/>
              <a:t>Genetic attributes</a:t>
            </a:r>
          </a:p>
        </p:txBody>
      </p:sp>
      <p:sp>
        <p:nvSpPr>
          <p:cNvPr id="55299" name="Content Placeholder 3"/>
          <p:cNvSpPr>
            <a:spLocks noGrp="1"/>
          </p:cNvSpPr>
          <p:nvPr>
            <p:ph sz="half" idx="2"/>
          </p:nvPr>
        </p:nvSpPr>
        <p:spPr>
          <a:xfrm>
            <a:off x="4648200" y="1828800"/>
            <a:ext cx="4038600" cy="3581400"/>
          </a:xfrm>
        </p:spPr>
        <p:txBody>
          <a:bodyPr/>
          <a:lstStyle/>
          <a:p>
            <a:r>
              <a:rPr lang="en-US" b="1" dirty="0" smtClean="0">
                <a:solidFill>
                  <a:srgbClr val="FB2211"/>
                </a:solidFill>
              </a:rPr>
              <a:t>Chosen</a:t>
            </a:r>
            <a:r>
              <a:rPr lang="en-US" dirty="0" smtClean="0"/>
              <a:t> characteristics</a:t>
            </a:r>
          </a:p>
          <a:p>
            <a:pPr lvl="1"/>
            <a:r>
              <a:rPr lang="en-US" sz="2800" dirty="0" smtClean="0"/>
              <a:t>Income</a:t>
            </a:r>
          </a:p>
          <a:p>
            <a:pPr lvl="1"/>
            <a:r>
              <a:rPr lang="en-US" sz="2800" dirty="0" smtClean="0"/>
              <a:t>Occupation</a:t>
            </a:r>
          </a:p>
          <a:p>
            <a:pPr lvl="1"/>
            <a:r>
              <a:rPr lang="en-US" sz="2800" dirty="0" smtClean="0"/>
              <a:t>Hobbies</a:t>
            </a:r>
          </a:p>
          <a:p>
            <a:pPr lvl="1"/>
            <a:r>
              <a:rPr lang="en-US" sz="2800" dirty="0" smtClean="0"/>
              <a:t>Religion</a:t>
            </a:r>
          </a:p>
          <a:p>
            <a:pPr lvl="1"/>
            <a:r>
              <a:rPr lang="en-US" sz="2800" dirty="0" smtClean="0"/>
              <a:t>Location of home</a:t>
            </a:r>
          </a:p>
          <a:p>
            <a:pPr lvl="1"/>
            <a:r>
              <a:rPr lang="en-US" sz="2800" dirty="0" smtClean="0"/>
              <a:t>Amount of travel</a:t>
            </a:r>
          </a:p>
          <a:p>
            <a:pPr lvl="1"/>
            <a:endParaRPr lang="en-US" dirty="0" smtClean="0"/>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381000" y="0"/>
            <a:ext cx="8229600" cy="1143000"/>
          </a:xfrm>
        </p:spPr>
        <p:txBody>
          <a:bodyPr/>
          <a:lstStyle/>
          <a:p>
            <a:r>
              <a:rPr lang="en-US" dirty="0" smtClean="0"/>
              <a:t>How a </a:t>
            </a:r>
            <a:r>
              <a:rPr lang="en-US" dirty="0" smtClean="0"/>
              <a:t>whole </a:t>
            </a:r>
            <a:r>
              <a:rPr lang="en-US" dirty="0" smtClean="0"/>
              <a:t>network is formed</a:t>
            </a:r>
          </a:p>
        </p:txBody>
      </p:sp>
      <p:pic>
        <p:nvPicPr>
          <p:cNvPr id="58370" name="Content Placeholder 6" descr="joan_vosburgh_77_beck_0.bmp"/>
          <p:cNvPicPr>
            <a:picLocks noGrp="1" noChangeAspect="1"/>
          </p:cNvPicPr>
          <p:nvPr>
            <p:ph sz="half" idx="1"/>
          </p:nvPr>
        </p:nvPicPr>
        <p:blipFill>
          <a:blip r:embed="rId3" cstate="print"/>
          <a:srcRect/>
          <a:stretch>
            <a:fillRect/>
          </a:stretch>
        </p:blipFill>
        <p:spPr>
          <a:xfrm>
            <a:off x="-1" y="2133600"/>
            <a:ext cx="4692897" cy="2971800"/>
          </a:xfrm>
        </p:spPr>
      </p:pic>
      <p:sp>
        <p:nvSpPr>
          <p:cNvPr id="57347" name="Content Placeholder 5"/>
          <p:cNvSpPr>
            <a:spLocks noGrp="1"/>
          </p:cNvSpPr>
          <p:nvPr>
            <p:ph sz="half" idx="2"/>
          </p:nvPr>
        </p:nvSpPr>
        <p:spPr>
          <a:xfrm>
            <a:off x="4648200" y="1600200"/>
            <a:ext cx="4343400" cy="5257800"/>
          </a:xfrm>
        </p:spPr>
        <p:txBody>
          <a:bodyPr/>
          <a:lstStyle/>
          <a:p>
            <a:r>
              <a:rPr lang="en-US" dirty="0" smtClean="0"/>
              <a:t>Formal responsibilities</a:t>
            </a:r>
          </a:p>
          <a:p>
            <a:r>
              <a:rPr lang="en-US" dirty="0" smtClean="0"/>
              <a:t>Ascribed </a:t>
            </a:r>
            <a:r>
              <a:rPr lang="en-US" dirty="0" smtClean="0"/>
              <a:t>characteristics </a:t>
            </a:r>
            <a:r>
              <a:rPr lang="en-US" dirty="0" smtClean="0"/>
              <a:t>(</a:t>
            </a:r>
            <a:r>
              <a:rPr lang="en-US" dirty="0" err="1" smtClean="0"/>
              <a:t>e.g.,sex</a:t>
            </a:r>
            <a:r>
              <a:rPr lang="en-US" dirty="0" smtClean="0"/>
              <a:t>) </a:t>
            </a:r>
            <a:r>
              <a:rPr lang="en-US" dirty="0" smtClean="0"/>
              <a:t>and chosen characteristics </a:t>
            </a:r>
            <a:r>
              <a:rPr lang="en-US" dirty="0" smtClean="0"/>
              <a:t>(e.g., hobby) </a:t>
            </a:r>
            <a:r>
              <a:rPr lang="en-US" dirty="0" smtClean="0"/>
              <a:t>may interact with culture to effectively screen potential alters</a:t>
            </a:r>
          </a:p>
          <a:p>
            <a:r>
              <a:rPr lang="en-US" dirty="0" smtClean="0"/>
              <a:t>Ascribed characteristics may influence chosen characteristics, but not the reverse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dirty="0" smtClean="0"/>
              <a:t>How a </a:t>
            </a:r>
            <a:r>
              <a:rPr lang="en-US" dirty="0" smtClean="0"/>
              <a:t>personal </a:t>
            </a:r>
            <a:r>
              <a:rPr lang="en-US" dirty="0" smtClean="0"/>
              <a:t>network is formed</a:t>
            </a:r>
          </a:p>
        </p:txBody>
      </p:sp>
      <p:pic>
        <p:nvPicPr>
          <p:cNvPr id="58370" name="Content Placeholder 6" descr="joan_vosburgh_77_beck_0.bmp"/>
          <p:cNvPicPr>
            <a:picLocks noGrp="1" noChangeAspect="1"/>
          </p:cNvPicPr>
          <p:nvPr>
            <p:ph sz="half" idx="1"/>
          </p:nvPr>
        </p:nvPicPr>
        <p:blipFill>
          <a:blip r:embed="rId3" cstate="print"/>
          <a:srcRect/>
          <a:stretch>
            <a:fillRect/>
          </a:stretch>
        </p:blipFill>
        <p:spPr>
          <a:xfrm>
            <a:off x="-1" y="2133600"/>
            <a:ext cx="4692897" cy="2971800"/>
          </a:xfrm>
        </p:spPr>
      </p:pic>
      <p:sp>
        <p:nvSpPr>
          <p:cNvPr id="57347" name="Content Placeholder 5"/>
          <p:cNvSpPr>
            <a:spLocks noGrp="1"/>
          </p:cNvSpPr>
          <p:nvPr>
            <p:ph sz="half" idx="2"/>
          </p:nvPr>
        </p:nvSpPr>
        <p:spPr>
          <a:xfrm>
            <a:off x="4648200" y="1600200"/>
            <a:ext cx="4343400" cy="5257800"/>
          </a:xfrm>
        </p:spPr>
        <p:txBody>
          <a:bodyPr/>
          <a:lstStyle/>
          <a:p>
            <a:r>
              <a:rPr lang="en-US" dirty="0" smtClean="0"/>
              <a:t>Social responsibilities</a:t>
            </a:r>
          </a:p>
          <a:p>
            <a:r>
              <a:rPr lang="en-US" dirty="0" smtClean="0"/>
              <a:t>Ascribed </a:t>
            </a:r>
            <a:r>
              <a:rPr lang="en-US" dirty="0" smtClean="0"/>
              <a:t>characteristics </a:t>
            </a:r>
            <a:r>
              <a:rPr lang="en-US" dirty="0" smtClean="0"/>
              <a:t>(</a:t>
            </a:r>
            <a:r>
              <a:rPr lang="en-US" dirty="0" err="1" smtClean="0"/>
              <a:t>e.g.,sex</a:t>
            </a:r>
            <a:r>
              <a:rPr lang="en-US" dirty="0" smtClean="0"/>
              <a:t>) </a:t>
            </a:r>
            <a:r>
              <a:rPr lang="en-US" dirty="0" smtClean="0"/>
              <a:t>and chosen characteristics </a:t>
            </a:r>
            <a:r>
              <a:rPr lang="en-US" dirty="0" smtClean="0"/>
              <a:t>(e.g., hobby) </a:t>
            </a:r>
            <a:r>
              <a:rPr lang="en-US" dirty="0" smtClean="0"/>
              <a:t>may interact with culture to effectively screen potential alters</a:t>
            </a:r>
          </a:p>
          <a:p>
            <a:r>
              <a:rPr lang="en-US" dirty="0" smtClean="0"/>
              <a:t>Ascribed characteristics may influence chosen characteristics, but not the reverse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idx="4294967295"/>
          </p:nvPr>
        </p:nvSpPr>
        <p:spPr>
          <a:xfrm>
            <a:off x="0" y="0"/>
            <a:ext cx="8229600" cy="990600"/>
          </a:xfrm>
        </p:spPr>
        <p:txBody>
          <a:bodyPr/>
          <a:lstStyle/>
          <a:p>
            <a:pPr eaLnBrk="1" hangingPunct="1"/>
            <a:r>
              <a:rPr lang="en-US" dirty="0" smtClean="0"/>
              <a:t>Types of </a:t>
            </a:r>
            <a:r>
              <a:rPr lang="en-US" dirty="0" smtClean="0"/>
              <a:t>social </a:t>
            </a:r>
            <a:r>
              <a:rPr lang="en-US" dirty="0" smtClean="0"/>
              <a:t>network data</a:t>
            </a:r>
          </a:p>
        </p:txBody>
      </p:sp>
      <p:sp>
        <p:nvSpPr>
          <p:cNvPr id="289795" name="Content Placeholder 2"/>
          <p:cNvSpPr>
            <a:spLocks noGrp="1"/>
          </p:cNvSpPr>
          <p:nvPr>
            <p:ph idx="4294967295"/>
          </p:nvPr>
        </p:nvSpPr>
        <p:spPr>
          <a:xfrm>
            <a:off x="381000" y="1066800"/>
            <a:ext cx="8763000" cy="5562600"/>
          </a:xfrm>
        </p:spPr>
        <p:txBody>
          <a:bodyPr/>
          <a:lstStyle/>
          <a:p>
            <a:pPr eaLnBrk="1" hangingPunct="1"/>
            <a:r>
              <a:rPr lang="en-US" sz="2800" b="1" dirty="0" smtClean="0">
                <a:solidFill>
                  <a:srgbClr val="FB2211"/>
                </a:solidFill>
              </a:rPr>
              <a:t>Composition</a:t>
            </a:r>
            <a:r>
              <a:rPr lang="en-US" sz="2800" b="1" dirty="0" smtClean="0"/>
              <a:t>:</a:t>
            </a:r>
            <a:r>
              <a:rPr lang="en-US" sz="2800" dirty="0" smtClean="0"/>
              <a:t> Variables that summarize the attributes of </a:t>
            </a:r>
            <a:r>
              <a:rPr lang="en-US" sz="2800" dirty="0" smtClean="0"/>
              <a:t>people </a:t>
            </a:r>
            <a:r>
              <a:rPr lang="en-US" sz="2800" dirty="0" smtClean="0"/>
              <a:t>in a network.</a:t>
            </a:r>
          </a:p>
          <a:p>
            <a:pPr lvl="1" eaLnBrk="1" hangingPunct="1">
              <a:spcBef>
                <a:spcPts val="200"/>
              </a:spcBef>
            </a:pPr>
            <a:r>
              <a:rPr lang="en-US" sz="2400" dirty="0" smtClean="0"/>
              <a:t>Proportion with a given responsibility.</a:t>
            </a:r>
            <a:endParaRPr lang="en-US" sz="2400" dirty="0" smtClean="0"/>
          </a:p>
          <a:p>
            <a:pPr lvl="1" eaLnBrk="1" hangingPunct="1">
              <a:spcBef>
                <a:spcPts val="200"/>
              </a:spcBef>
            </a:pPr>
            <a:r>
              <a:rPr lang="en-US" sz="2400" dirty="0" smtClean="0"/>
              <a:t>Proportion </a:t>
            </a:r>
            <a:r>
              <a:rPr lang="en-US" sz="2400" dirty="0" smtClean="0"/>
              <a:t>who </a:t>
            </a:r>
            <a:r>
              <a:rPr lang="en-US" sz="2400" dirty="0" smtClean="0"/>
              <a:t>are women.</a:t>
            </a:r>
          </a:p>
          <a:p>
            <a:pPr lvl="1" eaLnBrk="1" hangingPunct="1">
              <a:spcBef>
                <a:spcPts val="200"/>
              </a:spcBef>
            </a:pPr>
            <a:r>
              <a:rPr lang="en-US" sz="2400" dirty="0" smtClean="0"/>
              <a:t>Proportion </a:t>
            </a:r>
            <a:r>
              <a:rPr lang="en-US" sz="2400" dirty="0" smtClean="0"/>
              <a:t>that </a:t>
            </a:r>
            <a:r>
              <a:rPr lang="en-US" sz="2400" dirty="0" smtClean="0"/>
              <a:t>provide emotional support.</a:t>
            </a:r>
          </a:p>
          <a:p>
            <a:pPr eaLnBrk="1" hangingPunct="1">
              <a:spcBef>
                <a:spcPts val="1200"/>
              </a:spcBef>
            </a:pPr>
            <a:r>
              <a:rPr lang="en-US" sz="2800" b="1" dirty="0" smtClean="0">
                <a:solidFill>
                  <a:srgbClr val="FB2211"/>
                </a:solidFill>
              </a:rPr>
              <a:t>Structure</a:t>
            </a:r>
            <a:r>
              <a:rPr lang="en-US" sz="2800" b="1" dirty="0" smtClean="0"/>
              <a:t>: </a:t>
            </a:r>
            <a:r>
              <a:rPr lang="en-US" sz="2800" dirty="0" smtClean="0"/>
              <a:t> Metrics that summarize structure.</a:t>
            </a:r>
          </a:p>
          <a:p>
            <a:pPr lvl="1" eaLnBrk="1" hangingPunct="1">
              <a:spcBef>
                <a:spcPts val="200"/>
              </a:spcBef>
            </a:pPr>
            <a:r>
              <a:rPr lang="en-US" sz="2400" dirty="0" smtClean="0"/>
              <a:t>Number of components.</a:t>
            </a:r>
          </a:p>
          <a:p>
            <a:pPr lvl="1" eaLnBrk="1" hangingPunct="1">
              <a:spcBef>
                <a:spcPts val="200"/>
              </a:spcBef>
            </a:pPr>
            <a:r>
              <a:rPr lang="en-US" sz="2400" dirty="0" err="1" smtClean="0"/>
              <a:t>Betweenness</a:t>
            </a:r>
            <a:r>
              <a:rPr lang="en-US" sz="2400" dirty="0" smtClean="0"/>
              <a:t> centralization.</a:t>
            </a:r>
          </a:p>
          <a:p>
            <a:pPr lvl="1" eaLnBrk="1" hangingPunct="1">
              <a:spcBef>
                <a:spcPts val="200"/>
              </a:spcBef>
            </a:pPr>
            <a:r>
              <a:rPr lang="en-US" sz="2400" dirty="0" smtClean="0"/>
              <a:t>Subgroups.</a:t>
            </a:r>
          </a:p>
          <a:p>
            <a:pPr eaLnBrk="1" hangingPunct="1">
              <a:spcBef>
                <a:spcPts val="1200"/>
              </a:spcBef>
            </a:pPr>
            <a:r>
              <a:rPr lang="en-US" sz="2800" b="1" dirty="0" smtClean="0"/>
              <a:t>Composition and Structure: </a:t>
            </a:r>
            <a:r>
              <a:rPr lang="en-US" sz="2800" dirty="0" smtClean="0"/>
              <a:t>Variables that capture both.</a:t>
            </a:r>
          </a:p>
          <a:p>
            <a:pPr lvl="1" eaLnBrk="1" hangingPunct="1">
              <a:spcBef>
                <a:spcPts val="200"/>
              </a:spcBef>
            </a:pPr>
            <a:r>
              <a:rPr lang="en-US" sz="2400" dirty="0" smtClean="0"/>
              <a:t>Sobriety of most between alter.</a:t>
            </a:r>
          </a:p>
          <a:p>
            <a:pPr lvl="1" eaLnBrk="1" hangingPunct="1">
              <a:spcBef>
                <a:spcPts val="200"/>
              </a:spcBef>
            </a:pPr>
            <a:r>
              <a:rPr lang="en-US" sz="2400" dirty="0" smtClean="0"/>
              <a:t>Is person with highest degree &amp; </a:t>
            </a:r>
            <a:r>
              <a:rPr lang="en-US" sz="2400" dirty="0" err="1" smtClean="0"/>
              <a:t>betweenness</a:t>
            </a:r>
            <a:r>
              <a:rPr lang="en-US" sz="2400" dirty="0" smtClean="0"/>
              <a:t> the same?</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97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97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97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979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97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979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979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979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979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979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97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idx="4294967295"/>
          </p:nvPr>
        </p:nvSpPr>
        <p:spPr>
          <a:xfrm>
            <a:off x="0" y="274638"/>
            <a:ext cx="8229600" cy="1173162"/>
          </a:xfrm>
        </p:spPr>
        <p:txBody>
          <a:bodyPr/>
          <a:lstStyle/>
          <a:p>
            <a:r>
              <a:rPr lang="en-US" sz="4000" dirty="0" smtClean="0"/>
              <a:t>Personal Network </a:t>
            </a:r>
            <a:r>
              <a:rPr lang="en-US" sz="4000" b="1" dirty="0" smtClean="0">
                <a:solidFill>
                  <a:srgbClr val="FB2211"/>
                </a:solidFill>
              </a:rPr>
              <a:t>Composition</a:t>
            </a:r>
            <a:r>
              <a:rPr lang="en-US" sz="4000" dirty="0" smtClean="0"/>
              <a:t/>
            </a:r>
            <a:br>
              <a:rPr lang="en-US" sz="4000" dirty="0" smtClean="0"/>
            </a:br>
            <a:r>
              <a:rPr lang="en-US" sz="3200" dirty="0" smtClean="0"/>
              <a:t>Attribute summary </a:t>
            </a:r>
            <a:r>
              <a:rPr lang="en-US" sz="3200" dirty="0" smtClean="0"/>
              <a:t>file</a:t>
            </a:r>
          </a:p>
        </p:txBody>
      </p:sp>
      <p:graphicFrame>
        <p:nvGraphicFramePr>
          <p:cNvPr id="162819" name="Group 3"/>
          <p:cNvGraphicFramePr>
            <a:graphicFrameLocks noGrp="1"/>
          </p:cNvGraphicFramePr>
          <p:nvPr>
            <p:ph idx="4294967295"/>
          </p:nvPr>
        </p:nvGraphicFramePr>
        <p:xfrm>
          <a:off x="0" y="1600200"/>
          <a:ext cx="8229600" cy="4890770"/>
        </p:xfrm>
        <a:graphic>
          <a:graphicData uri="http://schemas.openxmlformats.org/drawingml/2006/table">
            <a:tbl>
              <a:tblPr/>
              <a:tblGrid>
                <a:gridCol w="1171575"/>
                <a:gridCol w="1003300"/>
                <a:gridCol w="874713"/>
                <a:gridCol w="876300"/>
                <a:gridCol w="1439862"/>
                <a:gridCol w="876300"/>
                <a:gridCol w="1112838"/>
                <a:gridCol w="874712"/>
              </a:tblGrid>
              <a:tr h="5016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Name</a:t>
                      </a:r>
                      <a:endParaRPr kumimoji="0" lang="en-US" sz="1800" b="1" i="0" u="none" strike="noStrike" cap="none" normalizeH="0" baseline="0" smtClean="0">
                        <a:ln>
                          <a:noFill/>
                        </a:ln>
                        <a:solidFill>
                          <a:schemeClr val="tx1"/>
                        </a:solidFill>
                        <a:effectLst/>
                        <a:latin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Closeness</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Relation </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Sex</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Age</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Race</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Where Live</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Year_Met</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cap="flat">
                      <a:noFill/>
                    </a:lnR>
                    <a:lnT cap="flat">
                      <a:noFill/>
                    </a:lnT>
                    <a:lnB>
                      <a:noFill/>
                    </a:lnB>
                    <a:lnTlToBr>
                      <a:noFill/>
                    </a:lnTlToBr>
                    <a:lnBlToTr>
                      <a:noFill/>
                    </a:lnBlToTr>
                    <a:noFill/>
                  </a:tcPr>
                </a:tc>
              </a:tr>
              <a:tr h="2222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Joydip_K</a:t>
                      </a:r>
                      <a:endParaRPr kumimoji="0" lang="en-US" sz="18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14</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25</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1994</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238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Shikha_K</a:t>
                      </a:r>
                      <a:endParaRPr kumimoji="0" lang="en-US" sz="18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12</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0</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34</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2001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238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Candice_A</a:t>
                      </a:r>
                      <a:endParaRPr kumimoji="0" lang="en-US" sz="18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0</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24</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1990</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238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Brian_N</a:t>
                      </a:r>
                      <a:endParaRPr kumimoji="0" lang="en-US" sz="18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23</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2001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238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Barbara_A</a:t>
                      </a:r>
                      <a:endParaRPr kumimoji="0" lang="en-US" sz="18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0</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42</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1991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238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Matthew_A</a:t>
                      </a:r>
                      <a:endParaRPr kumimoji="0" lang="en-US" sz="18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20</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1991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238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Kavita_G</a:t>
                      </a:r>
                      <a:endParaRPr kumimoji="0" lang="en-US" sz="18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0</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22</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1991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222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Ketki_G</a:t>
                      </a:r>
                      <a:endParaRPr kumimoji="0" lang="en-US" sz="18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0</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54</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1991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238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Kiran_G</a:t>
                      </a:r>
                      <a:endParaRPr kumimoji="0" lang="en-US" sz="18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23</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1991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238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Kristin_K</a:t>
                      </a:r>
                      <a:endParaRPr kumimoji="0" lang="en-US" sz="18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0</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24</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1986</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238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Keith_K</a:t>
                      </a:r>
                      <a:endParaRPr kumimoji="0" lang="en-US" sz="18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26</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1995</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238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Gail_C</a:t>
                      </a:r>
                      <a:endParaRPr kumimoji="0" lang="en-US" sz="18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0</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1992</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238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Allison_C</a:t>
                      </a:r>
                      <a:endParaRPr kumimoji="0" lang="en-US" sz="18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0</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19</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1992</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238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Vicki_K</a:t>
                      </a:r>
                      <a:endParaRPr kumimoji="0" lang="en-US" sz="18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0</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34</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2002</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222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Neha_G</a:t>
                      </a:r>
                      <a:endParaRPr kumimoji="0" lang="en-US" sz="18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0</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24</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1990</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238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238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238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idx="4294967295"/>
          </p:nvPr>
        </p:nvSpPr>
        <p:spPr>
          <a:xfrm>
            <a:off x="0" y="0"/>
            <a:ext cx="8229600" cy="1143000"/>
          </a:xfrm>
        </p:spPr>
        <p:txBody>
          <a:bodyPr/>
          <a:lstStyle/>
          <a:p>
            <a:r>
              <a:rPr lang="en-US" sz="3600" b="1" dirty="0" smtClean="0"/>
              <a:t>Social </a:t>
            </a:r>
            <a:r>
              <a:rPr lang="en-US" sz="3600" b="1" dirty="0" smtClean="0"/>
              <a:t>network composition variables</a:t>
            </a:r>
          </a:p>
        </p:txBody>
      </p:sp>
      <p:sp>
        <p:nvSpPr>
          <p:cNvPr id="293891" name="Rectangle 3"/>
          <p:cNvSpPr>
            <a:spLocks noGrp="1" noChangeArrowheads="1"/>
          </p:cNvSpPr>
          <p:nvPr>
            <p:ph type="body" idx="4294967295"/>
          </p:nvPr>
        </p:nvSpPr>
        <p:spPr>
          <a:xfrm>
            <a:off x="0" y="1524000"/>
            <a:ext cx="8229600" cy="4525963"/>
          </a:xfrm>
        </p:spPr>
        <p:txBody>
          <a:bodyPr/>
          <a:lstStyle/>
          <a:p>
            <a:pPr>
              <a:buFontTx/>
              <a:buNone/>
            </a:pPr>
            <a:r>
              <a:rPr lang="en-US" sz="3600" dirty="0" smtClean="0"/>
              <a:t>* Proportion</a:t>
            </a:r>
            <a:r>
              <a:rPr lang="en-US" sz="4000" dirty="0" smtClean="0"/>
              <a:t> of </a:t>
            </a:r>
            <a:r>
              <a:rPr lang="en-US" sz="4000" dirty="0" smtClean="0"/>
              <a:t>social </a:t>
            </a:r>
            <a:r>
              <a:rPr lang="en-US" sz="4000" dirty="0" smtClean="0"/>
              <a:t>network that are women …</a:t>
            </a:r>
            <a:endParaRPr lang="en-US" sz="4400" dirty="0" smtClean="0"/>
          </a:p>
          <a:p>
            <a:pPr>
              <a:buFont typeface="Arial" charset="0"/>
              <a:buNone/>
            </a:pPr>
            <a:r>
              <a:rPr lang="en-US" sz="3600" dirty="0" smtClean="0"/>
              <a:t>* Average </a:t>
            </a:r>
            <a:r>
              <a:rPr lang="en-US" sz="3600" dirty="0" smtClean="0"/>
              <a:t>age of </a:t>
            </a:r>
            <a:r>
              <a:rPr lang="en-US" sz="3600" dirty="0" smtClean="0"/>
              <a:t>network …</a:t>
            </a:r>
            <a:endParaRPr lang="en-US" sz="3600" dirty="0" smtClean="0"/>
          </a:p>
          <a:p>
            <a:pPr>
              <a:buFont typeface="Arial" charset="0"/>
              <a:buNone/>
            </a:pPr>
            <a:r>
              <a:rPr lang="en-US" sz="3600" dirty="0" smtClean="0"/>
              <a:t>* Proportion </a:t>
            </a:r>
            <a:r>
              <a:rPr lang="en-US" sz="3600" dirty="0" smtClean="0"/>
              <a:t>of strong ties …</a:t>
            </a:r>
          </a:p>
          <a:p>
            <a:pPr>
              <a:buFont typeface="Arial" charset="0"/>
              <a:buNone/>
            </a:pPr>
            <a:r>
              <a:rPr lang="en-US" sz="3600" dirty="0" smtClean="0"/>
              <a:t>* </a:t>
            </a:r>
            <a:r>
              <a:rPr lang="en-US" sz="3600" dirty="0" smtClean="0"/>
              <a:t>Average </a:t>
            </a:r>
            <a:r>
              <a:rPr lang="en-US" sz="3600" dirty="0" smtClean="0"/>
              <a:t>number of years knowing </a:t>
            </a:r>
            <a:r>
              <a:rPr lang="en-US" sz="3600" dirty="0" smtClean="0"/>
              <a:t>each other </a:t>
            </a:r>
            <a:r>
              <a:rPr lang="en-US" sz="3600" dirty="0" smtClean="0"/>
              <a:t>…</a:t>
            </a:r>
            <a:endParaRPr lang="en-US" dirty="0" smtClean="0"/>
          </a:p>
          <a:p>
            <a:pPr lvl="2"/>
            <a:endParaRPr lang="en-US" dirty="0" smtClean="0"/>
          </a:p>
        </p:txBody>
      </p:sp>
    </p:spTree>
  </p:cSld>
  <p:clrMapOvr>
    <a:masterClrMapping/>
  </p:clrMapOvr>
  <p:transition advTm="2562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3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3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3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idx="4294967295"/>
          </p:nvPr>
        </p:nvSpPr>
        <p:spPr>
          <a:xfrm>
            <a:off x="0" y="0"/>
            <a:ext cx="8229600" cy="1143000"/>
          </a:xfrm>
        </p:spPr>
        <p:txBody>
          <a:bodyPr/>
          <a:lstStyle/>
          <a:p>
            <a:r>
              <a:rPr lang="en-US" sz="4000" b="1" dirty="0" smtClean="0"/>
              <a:t>Percent </a:t>
            </a:r>
            <a:r>
              <a:rPr lang="en-US" sz="4000" b="1" dirty="0" smtClean="0"/>
              <a:t>of alters </a:t>
            </a:r>
            <a:r>
              <a:rPr lang="en-US" sz="4000" b="1" dirty="0" smtClean="0"/>
              <a:t>from host </a:t>
            </a:r>
            <a:r>
              <a:rPr lang="en-US" sz="4000" b="1" dirty="0" smtClean="0"/>
              <a:t>country</a:t>
            </a:r>
            <a:br>
              <a:rPr lang="en-US" sz="4000" b="1" dirty="0" smtClean="0"/>
            </a:br>
            <a:r>
              <a:rPr lang="en-US" sz="4000" b="1" dirty="0" smtClean="0"/>
              <a:t>(personal networks)</a:t>
            </a:r>
            <a:endParaRPr lang="en-US" sz="4000" b="1" dirty="0" smtClean="0"/>
          </a:p>
        </p:txBody>
      </p:sp>
      <p:pic>
        <p:nvPicPr>
          <p:cNvPr id="80898" name="Picture 3" descr="Eva Label where from and size with closeness and color race and shape smoking"/>
          <p:cNvPicPr>
            <a:picLocks noGrp="1" noChangeAspect="1" noChangeArrowheads="1"/>
          </p:cNvPicPr>
          <p:nvPr>
            <p:ph type="body" sz="half" idx="4294967295"/>
          </p:nvPr>
        </p:nvPicPr>
        <p:blipFill>
          <a:blip r:embed="rId3" cstate="print"/>
          <a:srcRect/>
          <a:stretch>
            <a:fillRect/>
          </a:stretch>
        </p:blipFill>
        <p:spPr>
          <a:xfrm>
            <a:off x="0" y="1981200"/>
            <a:ext cx="4343400" cy="2727325"/>
          </a:xfrm>
        </p:spPr>
      </p:pic>
      <p:pic>
        <p:nvPicPr>
          <p:cNvPr id="80900" name="Picture 5" descr="Fatou plain graph labeled where from and size by closeness and color by race and shape by smoking status"/>
          <p:cNvPicPr>
            <a:picLocks noGrp="1" noChangeAspect="1" noChangeArrowheads="1"/>
          </p:cNvPicPr>
          <p:nvPr>
            <p:ph type="body" sz="half" idx="4294967295"/>
          </p:nvPr>
        </p:nvPicPr>
        <p:blipFill>
          <a:blip r:embed="rId4" cstate="print"/>
          <a:srcRect/>
          <a:stretch>
            <a:fillRect/>
          </a:stretch>
        </p:blipFill>
        <p:spPr>
          <a:xfrm>
            <a:off x="4876800" y="1981200"/>
            <a:ext cx="4267200" cy="2714625"/>
          </a:xfrm>
        </p:spPr>
      </p:pic>
      <p:sp>
        <p:nvSpPr>
          <p:cNvPr id="80899" name="Text Box 4"/>
          <p:cNvSpPr txBox="1">
            <a:spLocks noChangeArrowheads="1"/>
          </p:cNvSpPr>
          <p:nvPr/>
        </p:nvSpPr>
        <p:spPr bwMode="auto">
          <a:xfrm>
            <a:off x="533400" y="4876800"/>
            <a:ext cx="3810000" cy="366713"/>
          </a:xfrm>
          <a:prstGeom prst="rect">
            <a:avLst/>
          </a:prstGeom>
          <a:noFill/>
          <a:ln w="9525">
            <a:noFill/>
            <a:miter lim="800000"/>
            <a:headEnd/>
            <a:tailEnd/>
          </a:ln>
        </p:spPr>
        <p:txBody>
          <a:bodyPr>
            <a:spAutoFit/>
          </a:bodyPr>
          <a:lstStyle/>
          <a:p>
            <a:pPr marL="119063" indent="-119063" algn="ctr">
              <a:spcBef>
                <a:spcPct val="50000"/>
              </a:spcBef>
            </a:pPr>
            <a:r>
              <a:rPr lang="en-US" dirty="0"/>
              <a:t>36 Percent Host Country</a:t>
            </a:r>
            <a:endParaRPr lang="en-US" sz="1400" dirty="0"/>
          </a:p>
        </p:txBody>
      </p:sp>
      <p:sp>
        <p:nvSpPr>
          <p:cNvPr id="80901" name="Text Box 6"/>
          <p:cNvSpPr txBox="1">
            <a:spLocks noChangeArrowheads="1"/>
          </p:cNvSpPr>
          <p:nvPr/>
        </p:nvSpPr>
        <p:spPr bwMode="auto">
          <a:xfrm>
            <a:off x="4800600" y="4876800"/>
            <a:ext cx="3810000" cy="366713"/>
          </a:xfrm>
          <a:prstGeom prst="rect">
            <a:avLst/>
          </a:prstGeom>
          <a:noFill/>
          <a:ln w="9525">
            <a:noFill/>
            <a:miter lim="800000"/>
            <a:headEnd/>
            <a:tailEnd/>
          </a:ln>
        </p:spPr>
        <p:txBody>
          <a:bodyPr>
            <a:spAutoFit/>
          </a:bodyPr>
          <a:lstStyle/>
          <a:p>
            <a:pPr marL="119063" indent="-119063" algn="ctr">
              <a:spcBef>
                <a:spcPct val="50000"/>
              </a:spcBef>
            </a:pPr>
            <a:r>
              <a:rPr lang="en-US" dirty="0"/>
              <a:t>44 Percent Host Country</a:t>
            </a:r>
            <a:endParaRPr lang="en-US" sz="1400" dirty="0"/>
          </a:p>
        </p:txBody>
      </p:sp>
      <p:sp>
        <p:nvSpPr>
          <p:cNvPr id="80902" name="Text Box 7"/>
          <p:cNvSpPr txBox="1">
            <a:spLocks noChangeArrowheads="1"/>
          </p:cNvSpPr>
          <p:nvPr/>
        </p:nvSpPr>
        <p:spPr bwMode="auto">
          <a:xfrm>
            <a:off x="457200" y="5410200"/>
            <a:ext cx="8305800" cy="2000548"/>
          </a:xfrm>
          <a:prstGeom prst="rect">
            <a:avLst/>
          </a:prstGeom>
          <a:noFill/>
          <a:ln w="9525">
            <a:noFill/>
            <a:miter lim="800000"/>
            <a:headEnd/>
            <a:tailEnd/>
          </a:ln>
        </p:spPr>
        <p:txBody>
          <a:bodyPr wrap="square">
            <a:spAutoFit/>
          </a:bodyPr>
          <a:lstStyle/>
          <a:p>
            <a:pPr marL="225425" indent="171450">
              <a:spcBef>
                <a:spcPct val="50000"/>
              </a:spcBef>
              <a:buFontTx/>
              <a:buChar char="•"/>
            </a:pPr>
            <a:r>
              <a:rPr lang="en-US" sz="2800" dirty="0"/>
              <a:t>Percent from host country captures composition </a:t>
            </a:r>
          </a:p>
          <a:p>
            <a:pPr marL="225425" indent="171450">
              <a:spcBef>
                <a:spcPct val="50000"/>
              </a:spcBef>
              <a:buFontTx/>
              <a:buChar char="•"/>
            </a:pPr>
            <a:r>
              <a:rPr lang="en-US" sz="2800" dirty="0"/>
              <a:t>Does not capture structure</a:t>
            </a:r>
          </a:p>
          <a:p>
            <a:pPr marL="225425" indent="171450">
              <a:spcBef>
                <a:spcPct val="50000"/>
              </a:spcBef>
              <a:buFontTx/>
              <a:buChar char="•"/>
            </a:pPr>
            <a:endParaRPr lang="en-US" dirty="0"/>
          </a:p>
          <a:p>
            <a:pPr marL="225425" indent="171450">
              <a:spcBef>
                <a:spcPct val="50000"/>
              </a:spcBef>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idx="4294967295"/>
          </p:nvPr>
        </p:nvSpPr>
        <p:spPr>
          <a:xfrm>
            <a:off x="0" y="274638"/>
            <a:ext cx="8229600" cy="1173162"/>
          </a:xfrm>
        </p:spPr>
        <p:txBody>
          <a:bodyPr/>
          <a:lstStyle/>
          <a:p>
            <a:r>
              <a:rPr lang="en-US" sz="4000" dirty="0" smtClean="0"/>
              <a:t>Social </a:t>
            </a:r>
            <a:r>
              <a:rPr lang="en-US" sz="4000" dirty="0" smtClean="0"/>
              <a:t>Network </a:t>
            </a:r>
            <a:r>
              <a:rPr lang="en-US" sz="4000" b="1" dirty="0" smtClean="0">
                <a:solidFill>
                  <a:srgbClr val="FB2211"/>
                </a:solidFill>
              </a:rPr>
              <a:t>Structure</a:t>
            </a:r>
            <a:r>
              <a:rPr lang="en-US" sz="4000" dirty="0" smtClean="0"/>
              <a:t/>
            </a:r>
            <a:br>
              <a:rPr lang="en-US" sz="4000" dirty="0" smtClean="0"/>
            </a:br>
            <a:r>
              <a:rPr lang="en-US" sz="3200" dirty="0" smtClean="0"/>
              <a:t>Adjacency </a:t>
            </a:r>
            <a:r>
              <a:rPr lang="en-US" sz="3200" dirty="0" smtClean="0"/>
              <a:t>matrix</a:t>
            </a:r>
          </a:p>
        </p:txBody>
      </p:sp>
      <p:graphicFrame>
        <p:nvGraphicFramePr>
          <p:cNvPr id="163843" name="Group 3"/>
          <p:cNvGraphicFramePr>
            <a:graphicFrameLocks noGrp="1"/>
          </p:cNvGraphicFramePr>
          <p:nvPr>
            <p:ph type="tbl" idx="4294967295"/>
          </p:nvPr>
        </p:nvGraphicFramePr>
        <p:xfrm>
          <a:off x="228600" y="1219200"/>
          <a:ext cx="8915401" cy="5410202"/>
        </p:xfrm>
        <a:graphic>
          <a:graphicData uri="http://schemas.openxmlformats.org/drawingml/2006/table">
            <a:tbl>
              <a:tblPr/>
              <a:tblGrid>
                <a:gridCol w="990600"/>
                <a:gridCol w="914400"/>
                <a:gridCol w="922689"/>
                <a:gridCol w="988189"/>
                <a:gridCol w="832322"/>
                <a:gridCol w="990600"/>
                <a:gridCol w="990600"/>
                <a:gridCol w="914400"/>
                <a:gridCol w="838200"/>
                <a:gridCol w="304800"/>
                <a:gridCol w="228601"/>
              </a:tblGrid>
              <a:tr h="69264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Joydip_K</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Arial" charset="0"/>
                          <a:cs typeface="Arial" charset="0"/>
                        </a:rPr>
                        <a:t>Shikha_K</a:t>
                      </a:r>
                      <a:endParaRPr kumimoji="0" lang="en-US" sz="1200" b="1" i="0" u="none" strike="noStrike" cap="none" normalizeH="0" baseline="0" dirty="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Candice_A</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Brian_N</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Barbara_A</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Matthew_A</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Kavita_G</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Arial" charset="0"/>
                          <a:cs typeface="Arial" charset="0"/>
                        </a:rPr>
                        <a:t>Ketki_G</a:t>
                      </a:r>
                      <a:endParaRPr kumimoji="0" lang="en-US" sz="1200" b="1" i="0" u="none" strike="noStrike" cap="none" normalizeH="0" baseline="0" dirty="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a:t>
                      </a:r>
                      <a:endParaRPr kumimoji="0" lang="en-US" sz="1200" b="1" i="0" u="none" strike="noStrike" cap="none" normalizeH="0" baseline="0" dirty="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r>
              <a:tr h="42886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Joydip_K</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a:t>
                      </a:r>
                      <a:endParaRPr kumimoji="0" lang="en-US" sz="12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r>
              <a:tr h="42886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Shikha_K</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a:t>
                      </a:r>
                      <a:endParaRPr kumimoji="0" lang="en-US" sz="12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r>
              <a:tr h="42886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Candice_A</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a:t>
                      </a:r>
                      <a:endParaRPr kumimoji="0" lang="en-US" sz="12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r>
              <a:tr h="42886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Brian_N</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a:t>
                      </a:r>
                      <a:endParaRPr kumimoji="0" lang="en-US" sz="12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r>
              <a:tr h="42886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Barbara_A</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a:t>
                      </a:r>
                      <a:endParaRPr kumimoji="0" lang="en-US" sz="12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r>
              <a:tr h="42886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Matthew_A</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r>
              <a:tr h="42886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Kavita_G</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r>
              <a:tr h="42886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Ketki_G</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a:t>
                      </a:r>
                      <a:endParaRPr kumimoji="0" lang="en-US" sz="12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r>
              <a:tr h="42886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r>
              <a:tr h="42886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a:t>
                      </a:r>
                      <a:endParaRPr kumimoji="0" lang="en-US" sz="12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r>
              <a:tr h="42886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a:t>
                      </a:r>
                      <a:endParaRPr kumimoji="0" lang="en-US" sz="12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a:xfrm>
            <a:off x="0" y="152400"/>
            <a:ext cx="8229600" cy="792163"/>
          </a:xfrm>
        </p:spPr>
        <p:txBody>
          <a:bodyPr/>
          <a:lstStyle/>
          <a:p>
            <a:r>
              <a:rPr lang="en-US" sz="3200" b="1" dirty="0" smtClean="0"/>
              <a:t>Social </a:t>
            </a:r>
            <a:r>
              <a:rPr lang="en-US" sz="3200" b="1" dirty="0" smtClean="0"/>
              <a:t>N</a:t>
            </a:r>
            <a:r>
              <a:rPr lang="en-US" sz="3200" b="1" dirty="0" smtClean="0"/>
              <a:t>etwork </a:t>
            </a:r>
            <a:r>
              <a:rPr lang="en-US" sz="3200" b="1" dirty="0" smtClean="0"/>
              <a:t>S</a:t>
            </a:r>
            <a:r>
              <a:rPr lang="en-US" sz="3200" b="1" dirty="0" smtClean="0"/>
              <a:t>tructural </a:t>
            </a:r>
            <a:r>
              <a:rPr lang="en-US" sz="3200" b="1" dirty="0" smtClean="0"/>
              <a:t>V</a:t>
            </a:r>
            <a:r>
              <a:rPr lang="en-US" sz="3200" b="1" dirty="0" smtClean="0"/>
              <a:t>ariables</a:t>
            </a:r>
            <a:endParaRPr lang="en-US" sz="3200" b="1" dirty="0" smtClean="0"/>
          </a:p>
        </p:txBody>
      </p:sp>
      <p:sp>
        <p:nvSpPr>
          <p:cNvPr id="76802" name="Rectangle 3"/>
          <p:cNvSpPr>
            <a:spLocks noGrp="1" noChangeArrowheads="1"/>
          </p:cNvSpPr>
          <p:nvPr>
            <p:ph type="body" idx="4294967295"/>
          </p:nvPr>
        </p:nvSpPr>
        <p:spPr>
          <a:xfrm>
            <a:off x="0" y="1143000"/>
            <a:ext cx="8686800" cy="4983163"/>
          </a:xfrm>
        </p:spPr>
        <p:txBody>
          <a:bodyPr/>
          <a:lstStyle/>
          <a:p>
            <a:pPr>
              <a:lnSpc>
                <a:spcPct val="90000"/>
              </a:lnSpc>
              <a:buFontTx/>
              <a:buNone/>
            </a:pPr>
            <a:r>
              <a:rPr lang="en-US" sz="2800" dirty="0" smtClean="0"/>
              <a:t> </a:t>
            </a:r>
          </a:p>
          <a:p>
            <a:pPr marL="457200" lvl="2">
              <a:lnSpc>
                <a:spcPct val="90000"/>
              </a:lnSpc>
            </a:pPr>
            <a:r>
              <a:rPr lang="en-US" sz="2000" dirty="0" smtClean="0"/>
              <a:t>Average degree centrality (density)</a:t>
            </a:r>
          </a:p>
          <a:p>
            <a:pPr marL="457200" lvl="2">
              <a:lnSpc>
                <a:spcPct val="90000"/>
              </a:lnSpc>
            </a:pPr>
            <a:endParaRPr lang="en-US" sz="2000" dirty="0" smtClean="0"/>
          </a:p>
          <a:p>
            <a:pPr marL="457200" lvl="2">
              <a:lnSpc>
                <a:spcPct val="90000"/>
              </a:lnSpc>
            </a:pPr>
            <a:r>
              <a:rPr lang="en-US" sz="2000" dirty="0" smtClean="0"/>
              <a:t>Average closeness centrality</a:t>
            </a:r>
          </a:p>
          <a:p>
            <a:pPr marL="457200" lvl="2">
              <a:lnSpc>
                <a:spcPct val="90000"/>
              </a:lnSpc>
            </a:pPr>
            <a:endParaRPr lang="en-US" sz="2000" dirty="0" smtClean="0"/>
          </a:p>
          <a:p>
            <a:pPr marL="457200" lvl="2">
              <a:lnSpc>
                <a:spcPct val="90000"/>
              </a:lnSpc>
            </a:pPr>
            <a:r>
              <a:rPr lang="en-US" sz="2000" dirty="0" smtClean="0"/>
              <a:t>Average </a:t>
            </a:r>
            <a:r>
              <a:rPr lang="en-US" sz="2000" dirty="0" err="1" smtClean="0"/>
              <a:t>betweenness</a:t>
            </a:r>
            <a:r>
              <a:rPr lang="en-US" sz="2000" dirty="0" smtClean="0"/>
              <a:t> centrality</a:t>
            </a:r>
          </a:p>
          <a:p>
            <a:pPr marL="457200" lvl="2">
              <a:lnSpc>
                <a:spcPct val="90000"/>
              </a:lnSpc>
            </a:pPr>
            <a:endParaRPr lang="en-US" sz="2000" dirty="0" smtClean="0"/>
          </a:p>
          <a:p>
            <a:pPr marL="457200" lvl="2">
              <a:lnSpc>
                <a:spcPct val="90000"/>
              </a:lnSpc>
            </a:pPr>
            <a:r>
              <a:rPr lang="en-US" sz="2000" dirty="0" smtClean="0"/>
              <a:t>Core/periphery</a:t>
            </a:r>
          </a:p>
          <a:p>
            <a:pPr marL="457200" lvl="2">
              <a:lnSpc>
                <a:spcPct val="90000"/>
              </a:lnSpc>
            </a:pPr>
            <a:endParaRPr lang="en-US" sz="2000" dirty="0" smtClean="0"/>
          </a:p>
          <a:p>
            <a:pPr marL="457200" lvl="2">
              <a:lnSpc>
                <a:spcPct val="90000"/>
              </a:lnSpc>
            </a:pPr>
            <a:r>
              <a:rPr lang="en-US" sz="2000" dirty="0" smtClean="0"/>
              <a:t>Number of components</a:t>
            </a:r>
          </a:p>
          <a:p>
            <a:pPr marL="457200" lvl="2">
              <a:lnSpc>
                <a:spcPct val="90000"/>
              </a:lnSpc>
            </a:pPr>
            <a:endParaRPr lang="en-US" sz="2000" dirty="0" smtClean="0"/>
          </a:p>
          <a:p>
            <a:pPr marL="457200" lvl="2">
              <a:lnSpc>
                <a:spcPct val="90000"/>
              </a:lnSpc>
            </a:pPr>
            <a:r>
              <a:rPr lang="en-US" sz="2000" dirty="0" smtClean="0"/>
              <a:t>Number of isolates</a:t>
            </a:r>
          </a:p>
          <a:p>
            <a:pPr lvl="2">
              <a:lnSpc>
                <a:spcPct val="90000"/>
              </a:lnSpc>
              <a:buFontTx/>
              <a:buNone/>
            </a:pPr>
            <a:endParaRPr lang="en-US" sz="2000" dirty="0" smtClean="0"/>
          </a:p>
        </p:txBody>
      </p:sp>
    </p:spTree>
  </p:cSld>
  <p:clrMapOvr>
    <a:masterClrMapping/>
  </p:clrMapOvr>
  <p:transition advTm="2724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idx="4294967295"/>
          </p:nvPr>
        </p:nvSpPr>
        <p:spPr>
          <a:xfrm>
            <a:off x="0" y="274638"/>
            <a:ext cx="8229600" cy="1143000"/>
          </a:xfrm>
        </p:spPr>
        <p:txBody>
          <a:bodyPr/>
          <a:lstStyle/>
          <a:p>
            <a:r>
              <a:rPr lang="en-US" smtClean="0"/>
              <a:t>Components</a:t>
            </a:r>
          </a:p>
        </p:txBody>
      </p:sp>
      <p:pic>
        <p:nvPicPr>
          <p:cNvPr id="82946" name="Picture 3" descr="Eva Label where from and size with closeness and color race and shape smoking"/>
          <p:cNvPicPr>
            <a:picLocks noGrp="1" noChangeAspect="1" noChangeArrowheads="1"/>
          </p:cNvPicPr>
          <p:nvPr>
            <p:ph type="body" sz="half" idx="4294967295"/>
          </p:nvPr>
        </p:nvPicPr>
        <p:blipFill>
          <a:blip r:embed="rId3" cstate="print"/>
          <a:srcRect/>
          <a:stretch>
            <a:fillRect/>
          </a:stretch>
        </p:blipFill>
        <p:spPr>
          <a:xfrm>
            <a:off x="0" y="1524000"/>
            <a:ext cx="4343400" cy="2727325"/>
          </a:xfrm>
        </p:spPr>
      </p:pic>
      <p:pic>
        <p:nvPicPr>
          <p:cNvPr id="82948" name="Picture 5" descr="Fatou plain graph labeled where from and size by closeness and color by race and shape by smoking status"/>
          <p:cNvPicPr>
            <a:picLocks noGrp="1" noChangeAspect="1" noChangeArrowheads="1"/>
          </p:cNvPicPr>
          <p:nvPr>
            <p:ph type="body" sz="half" idx="4294967295"/>
          </p:nvPr>
        </p:nvPicPr>
        <p:blipFill>
          <a:blip r:embed="rId4" cstate="print"/>
          <a:srcRect/>
          <a:stretch>
            <a:fillRect/>
          </a:stretch>
        </p:blipFill>
        <p:spPr>
          <a:xfrm>
            <a:off x="4876800" y="1524000"/>
            <a:ext cx="4267200" cy="2714625"/>
          </a:xfrm>
        </p:spPr>
      </p:pic>
      <p:sp>
        <p:nvSpPr>
          <p:cNvPr id="82947" name="Text Box 4"/>
          <p:cNvSpPr txBox="1">
            <a:spLocks noChangeArrowheads="1"/>
          </p:cNvSpPr>
          <p:nvPr/>
        </p:nvSpPr>
        <p:spPr bwMode="auto">
          <a:xfrm>
            <a:off x="533400" y="4495800"/>
            <a:ext cx="3810000" cy="366713"/>
          </a:xfrm>
          <a:prstGeom prst="rect">
            <a:avLst/>
          </a:prstGeom>
          <a:noFill/>
          <a:ln w="9525">
            <a:noFill/>
            <a:miter lim="800000"/>
            <a:headEnd/>
            <a:tailEnd/>
          </a:ln>
        </p:spPr>
        <p:txBody>
          <a:bodyPr>
            <a:spAutoFit/>
          </a:bodyPr>
          <a:lstStyle/>
          <a:p>
            <a:pPr marL="119063" indent="-119063" algn="ctr">
              <a:spcBef>
                <a:spcPct val="50000"/>
              </a:spcBef>
            </a:pPr>
            <a:r>
              <a:rPr lang="en-US"/>
              <a:t>Components  1</a:t>
            </a:r>
            <a:endParaRPr lang="en-US" sz="1400"/>
          </a:p>
        </p:txBody>
      </p:sp>
      <p:sp>
        <p:nvSpPr>
          <p:cNvPr id="82949" name="Text Box 6"/>
          <p:cNvSpPr txBox="1">
            <a:spLocks noChangeArrowheads="1"/>
          </p:cNvSpPr>
          <p:nvPr/>
        </p:nvSpPr>
        <p:spPr bwMode="auto">
          <a:xfrm>
            <a:off x="4800600" y="4495800"/>
            <a:ext cx="3810000" cy="366713"/>
          </a:xfrm>
          <a:prstGeom prst="rect">
            <a:avLst/>
          </a:prstGeom>
          <a:noFill/>
          <a:ln w="9525">
            <a:noFill/>
            <a:miter lim="800000"/>
            <a:headEnd/>
            <a:tailEnd/>
          </a:ln>
        </p:spPr>
        <p:txBody>
          <a:bodyPr>
            <a:spAutoFit/>
          </a:bodyPr>
          <a:lstStyle/>
          <a:p>
            <a:pPr marL="119063" indent="-119063">
              <a:spcBef>
                <a:spcPct val="50000"/>
              </a:spcBef>
            </a:pPr>
            <a:r>
              <a:rPr lang="en-US"/>
              <a:t>Components 10</a:t>
            </a:r>
            <a:endParaRPr lang="en-US" sz="1400"/>
          </a:p>
        </p:txBody>
      </p:sp>
      <p:sp>
        <p:nvSpPr>
          <p:cNvPr id="82950" name="Text Box 7"/>
          <p:cNvSpPr txBox="1">
            <a:spLocks noChangeArrowheads="1"/>
          </p:cNvSpPr>
          <p:nvPr/>
        </p:nvSpPr>
        <p:spPr bwMode="auto">
          <a:xfrm>
            <a:off x="457200" y="5638800"/>
            <a:ext cx="8305800" cy="1604963"/>
          </a:xfrm>
          <a:prstGeom prst="rect">
            <a:avLst/>
          </a:prstGeom>
          <a:noFill/>
          <a:ln w="9525">
            <a:noFill/>
            <a:miter lim="800000"/>
            <a:headEnd/>
            <a:tailEnd/>
          </a:ln>
        </p:spPr>
        <p:txBody>
          <a:bodyPr>
            <a:spAutoFit/>
          </a:bodyPr>
          <a:lstStyle/>
          <a:p>
            <a:pPr marL="225425" indent="171450">
              <a:spcBef>
                <a:spcPct val="50000"/>
              </a:spcBef>
              <a:buFontTx/>
              <a:buChar char="•"/>
            </a:pPr>
            <a:r>
              <a:rPr lang="en-US"/>
              <a:t>Components captures separately maintained groups (network structure)</a:t>
            </a:r>
          </a:p>
          <a:p>
            <a:pPr marL="225425" indent="171450">
              <a:spcBef>
                <a:spcPct val="50000"/>
              </a:spcBef>
              <a:buFontTx/>
              <a:buChar char="•"/>
            </a:pPr>
            <a:r>
              <a:rPr lang="en-US"/>
              <a:t>It does not capture type of groups (network composition)</a:t>
            </a:r>
          </a:p>
          <a:p>
            <a:pPr marL="225425" indent="171450">
              <a:spcBef>
                <a:spcPct val="50000"/>
              </a:spcBef>
            </a:pPr>
            <a:endParaRPr lang="en-US"/>
          </a:p>
          <a:p>
            <a:pPr marL="225425" indent="171450">
              <a:spcBef>
                <a:spcPct val="50000"/>
              </a:spcBef>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3600" b="1" dirty="0" smtClean="0"/>
              <a:t>Example of a Research Design in Social and Behavioral Sciences</a:t>
            </a:r>
            <a:endParaRPr lang="en-US" sz="3600" b="1" dirty="0"/>
          </a:p>
        </p:txBody>
      </p:sp>
      <p:sp>
        <p:nvSpPr>
          <p:cNvPr id="4099" name="Rectangle 3"/>
          <p:cNvSpPr>
            <a:spLocks noGrp="1" noChangeArrowheads="1"/>
          </p:cNvSpPr>
          <p:nvPr>
            <p:ph idx="1"/>
          </p:nvPr>
        </p:nvSpPr>
        <p:spPr>
          <a:xfrm>
            <a:off x="457200" y="5105400"/>
            <a:ext cx="8229600" cy="1173163"/>
          </a:xfrm>
        </p:spPr>
        <p:txBody>
          <a:bodyPr/>
          <a:lstStyle/>
          <a:p>
            <a:pPr marL="0" indent="0">
              <a:lnSpc>
                <a:spcPct val="90000"/>
              </a:lnSpc>
              <a:buFontTx/>
              <a:buNone/>
            </a:pPr>
            <a:r>
              <a:rPr lang="en-US" sz="2800" dirty="0" smtClean="0"/>
              <a:t>A scientist can gather information on a sample of 500 respondents and attempt to predict their smoking behavior using variability across a variety of demographic &amp; biological variables.</a:t>
            </a:r>
            <a:endParaRPr lang="en-US" sz="2800" dirty="0"/>
          </a:p>
        </p:txBody>
      </p:sp>
      <p:sp>
        <p:nvSpPr>
          <p:cNvPr id="4103" name="Text Box 7"/>
          <p:cNvSpPr txBox="1">
            <a:spLocks noChangeArrowheads="1"/>
          </p:cNvSpPr>
          <p:nvPr/>
        </p:nvSpPr>
        <p:spPr bwMode="auto">
          <a:xfrm>
            <a:off x="1066800" y="1371600"/>
            <a:ext cx="1828800" cy="3108543"/>
          </a:xfrm>
          <a:prstGeom prst="rect">
            <a:avLst/>
          </a:prstGeom>
          <a:noFill/>
          <a:ln w="9525">
            <a:solidFill>
              <a:schemeClr val="tx1"/>
            </a:solidFill>
            <a:miter lim="800000"/>
            <a:headEnd/>
            <a:tailEnd/>
          </a:ln>
          <a:effectLst/>
        </p:spPr>
        <p:txBody>
          <a:bodyPr wrap="square">
            <a:spAutoFit/>
          </a:bodyPr>
          <a:lstStyle/>
          <a:p>
            <a:pPr>
              <a:spcBef>
                <a:spcPct val="50000"/>
              </a:spcBef>
            </a:pPr>
            <a:r>
              <a:rPr lang="en-US" sz="2800" dirty="0" smtClean="0"/>
              <a:t>Age</a:t>
            </a:r>
            <a:endParaRPr lang="en-US" sz="2800" dirty="0"/>
          </a:p>
          <a:p>
            <a:pPr>
              <a:spcBef>
                <a:spcPct val="50000"/>
              </a:spcBef>
            </a:pPr>
            <a:r>
              <a:rPr lang="en-US" sz="2800" dirty="0" smtClean="0"/>
              <a:t>Education</a:t>
            </a:r>
            <a:endParaRPr lang="en-US" sz="2800" dirty="0"/>
          </a:p>
          <a:p>
            <a:pPr>
              <a:spcBef>
                <a:spcPct val="50000"/>
              </a:spcBef>
            </a:pPr>
            <a:r>
              <a:rPr lang="en-US" sz="2800" dirty="0" smtClean="0"/>
              <a:t>Income</a:t>
            </a:r>
            <a:endParaRPr lang="en-US" sz="2800" dirty="0"/>
          </a:p>
          <a:p>
            <a:pPr>
              <a:spcBef>
                <a:spcPct val="50000"/>
              </a:spcBef>
            </a:pPr>
            <a:r>
              <a:rPr lang="en-US" sz="2800" dirty="0" smtClean="0"/>
              <a:t>Height</a:t>
            </a:r>
            <a:endParaRPr lang="en-US" sz="2800" dirty="0"/>
          </a:p>
          <a:p>
            <a:pPr>
              <a:spcBef>
                <a:spcPct val="50000"/>
              </a:spcBef>
            </a:pPr>
            <a:r>
              <a:rPr lang="en-US" sz="2800" dirty="0" smtClean="0"/>
              <a:t>Weight</a:t>
            </a:r>
            <a:endParaRPr lang="en-US" sz="2800" dirty="0"/>
          </a:p>
        </p:txBody>
      </p:sp>
      <p:sp>
        <p:nvSpPr>
          <p:cNvPr id="4104" name="Text Box 8"/>
          <p:cNvSpPr txBox="1">
            <a:spLocks noChangeArrowheads="1"/>
          </p:cNvSpPr>
          <p:nvPr/>
        </p:nvSpPr>
        <p:spPr bwMode="auto">
          <a:xfrm>
            <a:off x="5029200" y="2057400"/>
            <a:ext cx="2438400" cy="1384995"/>
          </a:xfrm>
          <a:prstGeom prst="rect">
            <a:avLst/>
          </a:prstGeom>
          <a:noFill/>
          <a:ln w="9525">
            <a:solidFill>
              <a:schemeClr val="tx1"/>
            </a:solidFill>
            <a:miter lim="800000"/>
            <a:headEnd/>
            <a:tailEnd/>
          </a:ln>
          <a:effectLst/>
        </p:spPr>
        <p:txBody>
          <a:bodyPr>
            <a:spAutoFit/>
          </a:bodyPr>
          <a:lstStyle/>
          <a:p>
            <a:pPr>
              <a:spcBef>
                <a:spcPct val="50000"/>
              </a:spcBef>
            </a:pPr>
            <a:r>
              <a:rPr lang="en-US" sz="2800" dirty="0" smtClean="0"/>
              <a:t>Number of cigarettes smoked daily</a:t>
            </a:r>
            <a:endParaRPr lang="en-US" sz="2800" dirty="0"/>
          </a:p>
        </p:txBody>
      </p:sp>
      <p:sp>
        <p:nvSpPr>
          <p:cNvPr id="4105" name="Line 9"/>
          <p:cNvSpPr>
            <a:spLocks noChangeShapeType="1"/>
          </p:cNvSpPr>
          <p:nvPr/>
        </p:nvSpPr>
        <p:spPr bwMode="auto">
          <a:xfrm>
            <a:off x="2895600" y="2743200"/>
            <a:ext cx="2133600" cy="0"/>
          </a:xfrm>
          <a:prstGeom prst="line">
            <a:avLst/>
          </a:prstGeom>
          <a:noFill/>
          <a:ln w="9525">
            <a:solidFill>
              <a:schemeClr val="tx1"/>
            </a:solidFill>
            <a:round/>
            <a:headEnd/>
            <a:tailEnd type="triangle" w="lg" len="lg"/>
          </a:ln>
          <a:effectLst/>
        </p:spPr>
        <p:txBody>
          <a:bodyPr/>
          <a:lstStyle/>
          <a:p>
            <a:endParaRPr lang="en-US" sz="2800"/>
          </a:p>
        </p:txBody>
      </p:sp>
      <p:sp>
        <p:nvSpPr>
          <p:cNvPr id="4106" name="Text Box 10"/>
          <p:cNvSpPr txBox="1">
            <a:spLocks noChangeArrowheads="1"/>
          </p:cNvSpPr>
          <p:nvPr/>
        </p:nvSpPr>
        <p:spPr bwMode="auto">
          <a:xfrm>
            <a:off x="685800" y="4572000"/>
            <a:ext cx="2971800" cy="400110"/>
          </a:xfrm>
          <a:prstGeom prst="rect">
            <a:avLst/>
          </a:prstGeom>
          <a:noFill/>
          <a:ln w="9525">
            <a:noFill/>
            <a:miter lim="800000"/>
            <a:headEnd/>
            <a:tailEnd/>
          </a:ln>
          <a:effectLst/>
        </p:spPr>
        <p:txBody>
          <a:bodyPr>
            <a:spAutoFit/>
          </a:bodyPr>
          <a:lstStyle/>
          <a:p>
            <a:pPr>
              <a:spcBef>
                <a:spcPct val="50000"/>
              </a:spcBef>
            </a:pPr>
            <a:r>
              <a:rPr lang="en-US" sz="2000" dirty="0" smtClean="0"/>
              <a:t>Independent variables</a:t>
            </a:r>
            <a:endParaRPr lang="en-US" sz="2000" dirty="0"/>
          </a:p>
        </p:txBody>
      </p:sp>
      <p:sp>
        <p:nvSpPr>
          <p:cNvPr id="4107" name="Text Box 11"/>
          <p:cNvSpPr txBox="1">
            <a:spLocks noChangeArrowheads="1"/>
          </p:cNvSpPr>
          <p:nvPr/>
        </p:nvSpPr>
        <p:spPr bwMode="auto">
          <a:xfrm>
            <a:off x="5029200" y="4572000"/>
            <a:ext cx="2667000" cy="400110"/>
          </a:xfrm>
          <a:prstGeom prst="rect">
            <a:avLst/>
          </a:prstGeom>
          <a:noFill/>
          <a:ln w="9525">
            <a:noFill/>
            <a:miter lim="800000"/>
            <a:headEnd/>
            <a:tailEnd/>
          </a:ln>
          <a:effectLst/>
        </p:spPr>
        <p:txBody>
          <a:bodyPr>
            <a:spAutoFit/>
          </a:bodyPr>
          <a:lstStyle/>
          <a:p>
            <a:pPr>
              <a:spcBef>
                <a:spcPct val="50000"/>
              </a:spcBef>
            </a:pPr>
            <a:r>
              <a:rPr lang="en-US" sz="2000" dirty="0" smtClean="0"/>
              <a:t>Dependent variable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idx="4294967295"/>
          </p:nvPr>
        </p:nvSpPr>
        <p:spPr>
          <a:xfrm>
            <a:off x="0" y="274638"/>
            <a:ext cx="8229600" cy="1143000"/>
          </a:xfrm>
        </p:spPr>
        <p:txBody>
          <a:bodyPr/>
          <a:lstStyle/>
          <a:p>
            <a:r>
              <a:rPr lang="en-US" sz="4000" smtClean="0"/>
              <a:t>Average Betweenness Centrality</a:t>
            </a:r>
          </a:p>
        </p:txBody>
      </p:sp>
      <p:pic>
        <p:nvPicPr>
          <p:cNvPr id="84994" name="Picture 3" descr="Eva Label where from and size with closeness and color race and shape smoking"/>
          <p:cNvPicPr>
            <a:picLocks noGrp="1" noChangeAspect="1" noChangeArrowheads="1"/>
          </p:cNvPicPr>
          <p:nvPr>
            <p:ph type="body" sz="half" idx="4294967295"/>
          </p:nvPr>
        </p:nvPicPr>
        <p:blipFill>
          <a:blip r:embed="rId3" cstate="print"/>
          <a:srcRect/>
          <a:stretch>
            <a:fillRect/>
          </a:stretch>
        </p:blipFill>
        <p:spPr>
          <a:xfrm>
            <a:off x="0" y="1524000"/>
            <a:ext cx="4343400" cy="2727325"/>
          </a:xfrm>
        </p:spPr>
      </p:pic>
      <p:pic>
        <p:nvPicPr>
          <p:cNvPr id="84996" name="Picture 5" descr="Fatou plain graph labeled where from and size by closeness and color by race and shape by smoking status"/>
          <p:cNvPicPr>
            <a:picLocks noGrp="1" noChangeAspect="1" noChangeArrowheads="1"/>
          </p:cNvPicPr>
          <p:nvPr>
            <p:ph type="body" sz="half" idx="4294967295"/>
          </p:nvPr>
        </p:nvPicPr>
        <p:blipFill>
          <a:blip r:embed="rId4" cstate="print"/>
          <a:srcRect/>
          <a:stretch>
            <a:fillRect/>
          </a:stretch>
        </p:blipFill>
        <p:spPr>
          <a:xfrm>
            <a:off x="4876800" y="1524000"/>
            <a:ext cx="4267200" cy="2714625"/>
          </a:xfrm>
        </p:spPr>
      </p:pic>
      <p:sp>
        <p:nvSpPr>
          <p:cNvPr id="84995" name="Text Box 4"/>
          <p:cNvSpPr txBox="1">
            <a:spLocks noChangeArrowheads="1"/>
          </p:cNvSpPr>
          <p:nvPr/>
        </p:nvSpPr>
        <p:spPr bwMode="auto">
          <a:xfrm>
            <a:off x="533400" y="4495800"/>
            <a:ext cx="3810000" cy="1098550"/>
          </a:xfrm>
          <a:prstGeom prst="rect">
            <a:avLst/>
          </a:prstGeom>
          <a:noFill/>
          <a:ln w="9525">
            <a:noFill/>
            <a:miter lim="800000"/>
            <a:headEnd/>
            <a:tailEnd/>
          </a:ln>
        </p:spPr>
        <p:txBody>
          <a:bodyPr>
            <a:spAutoFit/>
          </a:bodyPr>
          <a:lstStyle/>
          <a:p>
            <a:pPr marL="119063" indent="-119063">
              <a:spcBef>
                <a:spcPct val="50000"/>
              </a:spcBef>
            </a:pPr>
            <a:r>
              <a:rPr lang="en-US"/>
              <a:t>Average Betweenness 12.7 </a:t>
            </a:r>
          </a:p>
          <a:p>
            <a:pPr marL="119063" indent="-119063">
              <a:spcBef>
                <a:spcPct val="50000"/>
              </a:spcBef>
            </a:pPr>
            <a:r>
              <a:rPr lang="en-US"/>
              <a:t>SD 26.5</a:t>
            </a:r>
          </a:p>
          <a:p>
            <a:pPr marL="119063" indent="-119063">
              <a:spcBef>
                <a:spcPct val="50000"/>
              </a:spcBef>
            </a:pPr>
            <a:endParaRPr lang="en-US" sz="1400"/>
          </a:p>
        </p:txBody>
      </p:sp>
      <p:sp>
        <p:nvSpPr>
          <p:cNvPr id="84997" name="Text Box 6"/>
          <p:cNvSpPr txBox="1">
            <a:spLocks noChangeArrowheads="1"/>
          </p:cNvSpPr>
          <p:nvPr/>
        </p:nvSpPr>
        <p:spPr bwMode="auto">
          <a:xfrm>
            <a:off x="4800600" y="4495800"/>
            <a:ext cx="3810000" cy="1098550"/>
          </a:xfrm>
          <a:prstGeom prst="rect">
            <a:avLst/>
          </a:prstGeom>
          <a:noFill/>
          <a:ln w="9525">
            <a:noFill/>
            <a:miter lim="800000"/>
            <a:headEnd/>
            <a:tailEnd/>
          </a:ln>
        </p:spPr>
        <p:txBody>
          <a:bodyPr>
            <a:spAutoFit/>
          </a:bodyPr>
          <a:lstStyle/>
          <a:p>
            <a:pPr marL="119063" indent="-119063">
              <a:spcBef>
                <a:spcPct val="50000"/>
              </a:spcBef>
            </a:pPr>
            <a:r>
              <a:rPr lang="en-US"/>
              <a:t>Average Betweenness 14.6 </a:t>
            </a:r>
          </a:p>
          <a:p>
            <a:pPr marL="119063" indent="-119063">
              <a:spcBef>
                <a:spcPct val="50000"/>
              </a:spcBef>
            </a:pPr>
            <a:r>
              <a:rPr lang="en-US"/>
              <a:t>SD 40.5</a:t>
            </a:r>
          </a:p>
          <a:p>
            <a:pPr marL="119063" indent="-119063">
              <a:spcBef>
                <a:spcPct val="50000"/>
              </a:spcBef>
            </a:pPr>
            <a:endParaRPr lang="en-US" sz="1400"/>
          </a:p>
        </p:txBody>
      </p:sp>
      <p:sp>
        <p:nvSpPr>
          <p:cNvPr id="84998" name="Text Box 7"/>
          <p:cNvSpPr txBox="1">
            <a:spLocks noChangeArrowheads="1"/>
          </p:cNvSpPr>
          <p:nvPr/>
        </p:nvSpPr>
        <p:spPr bwMode="auto">
          <a:xfrm>
            <a:off x="381000" y="5486400"/>
            <a:ext cx="8305800" cy="1604963"/>
          </a:xfrm>
          <a:prstGeom prst="rect">
            <a:avLst/>
          </a:prstGeom>
          <a:noFill/>
          <a:ln w="9525">
            <a:noFill/>
            <a:miter lim="800000"/>
            <a:headEnd/>
            <a:tailEnd/>
          </a:ln>
        </p:spPr>
        <p:txBody>
          <a:bodyPr>
            <a:spAutoFit/>
          </a:bodyPr>
          <a:lstStyle/>
          <a:p>
            <a:pPr>
              <a:spcBef>
                <a:spcPct val="50000"/>
              </a:spcBef>
              <a:buFontTx/>
              <a:buChar char="•"/>
            </a:pPr>
            <a:r>
              <a:rPr lang="en-US"/>
              <a:t>  Betweenness centrality captures bridging between groups</a:t>
            </a:r>
          </a:p>
          <a:p>
            <a:pPr>
              <a:spcBef>
                <a:spcPct val="50000"/>
              </a:spcBef>
              <a:buFontTx/>
              <a:buChar char="•"/>
            </a:pPr>
            <a:r>
              <a:rPr lang="en-US"/>
              <a:t>  It does not capture the types of groups that are bridged</a:t>
            </a:r>
          </a:p>
          <a:p>
            <a:pPr>
              <a:spcBef>
                <a:spcPct val="50000"/>
              </a:spcBef>
              <a:buFontTx/>
              <a:buChar char="•"/>
            </a:pPr>
            <a:endParaRPr lang="en-US"/>
          </a:p>
          <a:p>
            <a:pPr>
              <a:spcBef>
                <a:spcPct val="50000"/>
              </a:spcBef>
            </a:pP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l"/>
            <a:r>
              <a:rPr lang="en-US" sz="3600">
                <a:solidFill>
                  <a:schemeClr val="tx1"/>
                </a:solidFill>
              </a:rPr>
              <a:t>Sociocentric network data collection</a:t>
            </a:r>
          </a:p>
        </p:txBody>
      </p:sp>
      <p:sp>
        <p:nvSpPr>
          <p:cNvPr id="34819" name="Rectangle 3"/>
          <p:cNvSpPr>
            <a:spLocks noGrp="1" noChangeArrowheads="1"/>
          </p:cNvSpPr>
          <p:nvPr>
            <p:ph idx="1"/>
          </p:nvPr>
        </p:nvSpPr>
        <p:spPr/>
        <p:txBody>
          <a:bodyPr/>
          <a:lstStyle/>
          <a:p>
            <a:r>
              <a:rPr lang="en-US" dirty="0"/>
              <a:t>Matrix representing ties between network members</a:t>
            </a:r>
          </a:p>
          <a:p>
            <a:r>
              <a:rPr lang="en-US" dirty="0"/>
              <a:t>Observed data (e-mail transactions, telephone calls, attendance at events)</a:t>
            </a:r>
          </a:p>
          <a:p>
            <a:r>
              <a:rPr lang="en-US" dirty="0"/>
              <a:t>Ask network members to evaluate tie (Scale of 0 to 5, how well do you know, how close are you)</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8" name="Picture 10" descr="sociocentric"/>
          <p:cNvPicPr>
            <a:picLocks noGrp="1" noChangeAspect="1" noChangeArrowheads="1"/>
          </p:cNvPicPr>
          <p:nvPr>
            <p:ph/>
          </p:nvPr>
        </p:nvPicPr>
        <p:blipFill>
          <a:blip r:embed="rId2" cstate="print"/>
          <a:stretch>
            <a:fillRect/>
          </a:stretch>
        </p:blipFill>
        <p:spPr>
          <a:xfrm>
            <a:off x="457200" y="721519"/>
            <a:ext cx="8229600" cy="4957763"/>
          </a:xfrm>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solidFill>
                  <a:schemeClr val="tx1"/>
                </a:solidFill>
              </a:rPr>
              <a:t>Structural measures</a:t>
            </a:r>
          </a:p>
        </p:txBody>
      </p:sp>
      <p:sp>
        <p:nvSpPr>
          <p:cNvPr id="39939" name="Rectangle 3"/>
          <p:cNvSpPr>
            <a:spLocks noGrp="1" noChangeArrowheads="1"/>
          </p:cNvSpPr>
          <p:nvPr>
            <p:ph idx="1"/>
          </p:nvPr>
        </p:nvSpPr>
        <p:spPr/>
        <p:txBody>
          <a:bodyPr/>
          <a:lstStyle/>
          <a:p>
            <a:pPr>
              <a:lnSpc>
                <a:spcPct val="80000"/>
              </a:lnSpc>
            </a:pPr>
            <a:r>
              <a:rPr lang="en-US" sz="2800"/>
              <a:t>Three network components</a:t>
            </a:r>
          </a:p>
          <a:p>
            <a:pPr>
              <a:lnSpc>
                <a:spcPct val="80000"/>
              </a:lnSpc>
            </a:pPr>
            <a:endParaRPr lang="en-US" sz="2800"/>
          </a:p>
          <a:p>
            <a:pPr>
              <a:lnSpc>
                <a:spcPct val="80000"/>
              </a:lnSpc>
            </a:pPr>
            <a:r>
              <a:rPr lang="en-US" sz="2800"/>
              <a:t>Beth is most degree central</a:t>
            </a:r>
          </a:p>
          <a:p>
            <a:pPr>
              <a:lnSpc>
                <a:spcPct val="80000"/>
              </a:lnSpc>
            </a:pPr>
            <a:endParaRPr lang="en-US" sz="2800"/>
          </a:p>
          <a:p>
            <a:pPr>
              <a:lnSpc>
                <a:spcPct val="80000"/>
              </a:lnSpc>
            </a:pPr>
            <a:r>
              <a:rPr lang="en-US" sz="2800"/>
              <a:t>Amber is most between central</a:t>
            </a:r>
          </a:p>
          <a:p>
            <a:pPr>
              <a:lnSpc>
                <a:spcPct val="80000"/>
              </a:lnSpc>
            </a:pPr>
            <a:endParaRPr lang="en-US" sz="2800"/>
          </a:p>
          <a:p>
            <a:pPr>
              <a:lnSpc>
                <a:spcPct val="80000"/>
              </a:lnSpc>
            </a:pPr>
            <a:r>
              <a:rPr lang="en-US" sz="2800"/>
              <a:t>Thomas and Kent are structurally equivalent</a:t>
            </a:r>
          </a:p>
          <a:p>
            <a:pPr>
              <a:lnSpc>
                <a:spcPct val="80000"/>
              </a:lnSpc>
            </a:pPr>
            <a:endParaRPr lang="en-US" sz="2800"/>
          </a:p>
          <a:p>
            <a:pPr>
              <a:lnSpc>
                <a:spcPct val="80000"/>
              </a:lnSpc>
            </a:pPr>
            <a:r>
              <a:rPr lang="en-US" sz="2800"/>
              <a:t>Removal of David maximizes network fragmentation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3200">
                <a:solidFill>
                  <a:schemeClr val="tx1"/>
                </a:solidFill>
              </a:rPr>
              <a:t>Some applications of sociocentric network analysis</a:t>
            </a:r>
          </a:p>
        </p:txBody>
      </p:sp>
      <p:sp>
        <p:nvSpPr>
          <p:cNvPr id="40963" name="Rectangle 3"/>
          <p:cNvSpPr>
            <a:spLocks noGrp="1" noChangeArrowheads="1"/>
          </p:cNvSpPr>
          <p:nvPr>
            <p:ph idx="1"/>
          </p:nvPr>
        </p:nvSpPr>
        <p:spPr/>
        <p:txBody>
          <a:bodyPr/>
          <a:lstStyle/>
          <a:p>
            <a:r>
              <a:rPr lang="en-US"/>
              <a:t>Structure within organizations</a:t>
            </a:r>
          </a:p>
          <a:p>
            <a:endParaRPr lang="en-US"/>
          </a:p>
          <a:p>
            <a:r>
              <a:rPr lang="en-US"/>
              <a:t>Structure between organizations</a:t>
            </a:r>
          </a:p>
          <a:p>
            <a:endParaRPr lang="en-US"/>
          </a:p>
          <a:p>
            <a:r>
              <a:rPr lang="en-US"/>
              <a:t>Terrorist networks</a:t>
            </a:r>
          </a:p>
          <a:p>
            <a:endParaRPr lang="en-US"/>
          </a:p>
          <a:p>
            <a:r>
              <a:rPr lang="en-US"/>
              <a:t>Diffusion of innovations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3200">
                <a:solidFill>
                  <a:schemeClr val="tx1"/>
                </a:solidFill>
              </a:rPr>
              <a:t>Some applications of sociocentric network analysis</a:t>
            </a:r>
          </a:p>
        </p:txBody>
      </p:sp>
      <p:sp>
        <p:nvSpPr>
          <p:cNvPr id="40963" name="Rectangle 3"/>
          <p:cNvSpPr>
            <a:spLocks noGrp="1" noChangeArrowheads="1"/>
          </p:cNvSpPr>
          <p:nvPr>
            <p:ph idx="1"/>
          </p:nvPr>
        </p:nvSpPr>
        <p:spPr/>
        <p:txBody>
          <a:bodyPr/>
          <a:lstStyle/>
          <a:p>
            <a:r>
              <a:rPr lang="en-US" dirty="0"/>
              <a:t>Structure within organizations</a:t>
            </a:r>
          </a:p>
          <a:p>
            <a:endParaRPr lang="en-US" dirty="0"/>
          </a:p>
          <a:p>
            <a:r>
              <a:rPr lang="en-US" dirty="0"/>
              <a:t>Structure between organizations</a:t>
            </a:r>
          </a:p>
          <a:p>
            <a:endParaRPr lang="en-US" dirty="0"/>
          </a:p>
          <a:p>
            <a:r>
              <a:rPr lang="en-US" dirty="0"/>
              <a:t>Terrorist networks</a:t>
            </a:r>
          </a:p>
          <a:p>
            <a:endParaRPr lang="en-US" dirty="0"/>
          </a:p>
          <a:p>
            <a:r>
              <a:rPr lang="en-US" dirty="0"/>
              <a:t>Diffusion of innovations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0"/>
            <a:ext cx="8229600" cy="838200"/>
          </a:xfrm>
        </p:spPr>
        <p:txBody>
          <a:bodyPr/>
          <a:lstStyle/>
          <a:p>
            <a:r>
              <a:rPr lang="en-US" dirty="0" smtClean="0"/>
              <a:t>Interventions?</a:t>
            </a:r>
          </a:p>
        </p:txBody>
      </p:sp>
      <p:sp>
        <p:nvSpPr>
          <p:cNvPr id="59394" name="Content Placeholder 2"/>
          <p:cNvSpPr>
            <a:spLocks noGrp="1"/>
          </p:cNvSpPr>
          <p:nvPr>
            <p:ph sz="half" idx="1"/>
          </p:nvPr>
        </p:nvSpPr>
        <p:spPr>
          <a:xfrm>
            <a:off x="228600" y="1066800"/>
            <a:ext cx="4267200" cy="5791200"/>
          </a:xfrm>
        </p:spPr>
        <p:txBody>
          <a:bodyPr/>
          <a:lstStyle/>
          <a:p>
            <a:r>
              <a:rPr lang="en-US" sz="2600" dirty="0" smtClean="0"/>
              <a:t>People often have little choice over who is in a </a:t>
            </a:r>
            <a:r>
              <a:rPr lang="en-US" sz="2600" b="1" dirty="0" smtClean="0"/>
              <a:t>whole network</a:t>
            </a:r>
          </a:p>
          <a:p>
            <a:endParaRPr lang="en-US" sz="2600" dirty="0" smtClean="0"/>
          </a:p>
          <a:p>
            <a:r>
              <a:rPr lang="en-US" sz="2600" dirty="0" smtClean="0"/>
              <a:t>By showing people how the whole network </a:t>
            </a:r>
            <a:r>
              <a:rPr lang="en-US" sz="2600" dirty="0" smtClean="0"/>
              <a:t>functions, </a:t>
            </a:r>
            <a:r>
              <a:rPr lang="en-US" sz="2600" dirty="0" smtClean="0"/>
              <a:t>changes can be made to benefit the group</a:t>
            </a:r>
          </a:p>
          <a:p>
            <a:endParaRPr lang="en-US" sz="2600" dirty="0" smtClean="0"/>
          </a:p>
          <a:p>
            <a:r>
              <a:rPr lang="en-US" sz="2600" dirty="0" smtClean="0"/>
              <a:t>Individuals may use the knowledge of their social position to their advantage</a:t>
            </a:r>
          </a:p>
        </p:txBody>
      </p:sp>
      <p:sp>
        <p:nvSpPr>
          <p:cNvPr id="59395" name="Content Placeholder 3"/>
          <p:cNvSpPr>
            <a:spLocks noGrp="1"/>
          </p:cNvSpPr>
          <p:nvPr>
            <p:ph sz="half" idx="2"/>
          </p:nvPr>
        </p:nvSpPr>
        <p:spPr>
          <a:xfrm>
            <a:off x="4648200" y="1066800"/>
            <a:ext cx="4495800" cy="5287963"/>
          </a:xfrm>
        </p:spPr>
        <p:txBody>
          <a:bodyPr/>
          <a:lstStyle/>
          <a:p>
            <a:r>
              <a:rPr lang="en-US" sz="2600" dirty="0" smtClean="0"/>
              <a:t>People often have  a lot of choice over who is in their </a:t>
            </a:r>
            <a:r>
              <a:rPr lang="en-US" sz="2600" b="1" dirty="0" smtClean="0"/>
              <a:t>personal network </a:t>
            </a:r>
            <a:r>
              <a:rPr lang="en-US" sz="2600" dirty="0" smtClean="0"/>
              <a:t>(but they may not know it)</a:t>
            </a:r>
          </a:p>
          <a:p>
            <a:endParaRPr lang="en-US" sz="2600" dirty="0" smtClean="0"/>
          </a:p>
          <a:p>
            <a:r>
              <a:rPr lang="en-US" sz="2600" dirty="0" smtClean="0"/>
              <a:t>Based on ascribed characteristics and chosen characteristics, some people may make conscious choices about the type of people they meet and who they introduce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4"/>
          <p:cNvSpPr>
            <a:spLocks noGrp="1"/>
          </p:cNvSpPr>
          <p:nvPr>
            <p:ph type="title"/>
          </p:nvPr>
        </p:nvSpPr>
        <p:spPr>
          <a:xfrm>
            <a:off x="152400" y="274638"/>
            <a:ext cx="8763000" cy="1143000"/>
          </a:xfrm>
        </p:spPr>
        <p:txBody>
          <a:bodyPr/>
          <a:lstStyle/>
          <a:p>
            <a:r>
              <a:rPr lang="en-US" sz="3600" smtClean="0"/>
              <a:t>Many variables of interest to social scientists are thought to be influenced by social context</a:t>
            </a:r>
          </a:p>
        </p:txBody>
      </p:sp>
      <p:sp>
        <p:nvSpPr>
          <p:cNvPr id="62466" name="Content Placeholder 5"/>
          <p:cNvSpPr>
            <a:spLocks noGrp="1"/>
          </p:cNvSpPr>
          <p:nvPr>
            <p:ph idx="1"/>
          </p:nvPr>
        </p:nvSpPr>
        <p:spPr>
          <a:xfrm>
            <a:off x="381000" y="1676400"/>
            <a:ext cx="8229600" cy="4525963"/>
          </a:xfrm>
        </p:spPr>
        <p:txBody>
          <a:bodyPr/>
          <a:lstStyle/>
          <a:p>
            <a:pPr lvl="1"/>
            <a:r>
              <a:rPr lang="en-US" smtClean="0"/>
              <a:t>Social outcomes</a:t>
            </a:r>
          </a:p>
          <a:p>
            <a:pPr lvl="2"/>
            <a:r>
              <a:rPr lang="en-US" smtClean="0"/>
              <a:t>Personality</a:t>
            </a:r>
          </a:p>
          <a:p>
            <a:pPr lvl="2"/>
            <a:r>
              <a:rPr lang="en-US" smtClean="0"/>
              <a:t>Acculturation</a:t>
            </a:r>
          </a:p>
          <a:p>
            <a:pPr lvl="2"/>
            <a:r>
              <a:rPr lang="en-US" smtClean="0"/>
              <a:t>Well-being</a:t>
            </a:r>
          </a:p>
          <a:p>
            <a:pPr lvl="2"/>
            <a:r>
              <a:rPr lang="en-US" smtClean="0"/>
              <a:t>Social capital</a:t>
            </a:r>
          </a:p>
          <a:p>
            <a:pPr lvl="2"/>
            <a:r>
              <a:rPr lang="en-US" smtClean="0"/>
              <a:t>Social support</a:t>
            </a:r>
          </a:p>
          <a:p>
            <a:pPr lvl="1"/>
            <a:r>
              <a:rPr lang="en-US" smtClean="0"/>
              <a:t>Health outcomes</a:t>
            </a:r>
          </a:p>
          <a:p>
            <a:pPr lvl="2"/>
            <a:r>
              <a:rPr lang="en-US" smtClean="0"/>
              <a:t>Smoking</a:t>
            </a:r>
          </a:p>
          <a:p>
            <a:pPr lvl="2"/>
            <a:r>
              <a:rPr lang="en-US" smtClean="0"/>
              <a:t>Depression</a:t>
            </a:r>
          </a:p>
          <a:p>
            <a:pPr lvl="2"/>
            <a:r>
              <a:rPr lang="en-US" smtClean="0"/>
              <a:t>Fertility</a:t>
            </a:r>
          </a:p>
          <a:p>
            <a:pPr lvl="2"/>
            <a:r>
              <a:rPr lang="en-US" smtClean="0"/>
              <a:t>Obesity</a:t>
            </a:r>
          </a:p>
          <a:p>
            <a:pPr lvl="1">
              <a:buFont typeface="Arial" charset="0"/>
              <a:buNone/>
            </a:pPr>
            <a:endParaRPr lang="en-US" smtClean="0"/>
          </a:p>
          <a:p>
            <a:pPr lvl="1"/>
            <a:endParaRPr lang="en-US" smtClean="0"/>
          </a:p>
        </p:txBody>
      </p:sp>
      <p:pic>
        <p:nvPicPr>
          <p:cNvPr id="62467" name="Picture 6" descr="Senior.jpeg"/>
          <p:cNvPicPr>
            <a:picLocks noChangeAspect="1"/>
          </p:cNvPicPr>
          <p:nvPr/>
        </p:nvPicPr>
        <p:blipFill>
          <a:blip r:embed="rId3" cstate="print"/>
          <a:srcRect/>
          <a:stretch>
            <a:fillRect/>
          </a:stretch>
        </p:blipFill>
        <p:spPr bwMode="auto">
          <a:xfrm>
            <a:off x="5105400" y="1981200"/>
            <a:ext cx="2057400" cy="354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idx="4294967295"/>
          </p:nvPr>
        </p:nvSpPr>
        <p:spPr>
          <a:xfrm>
            <a:off x="0" y="274638"/>
            <a:ext cx="8229600" cy="1143000"/>
          </a:xfrm>
          <a:noFill/>
          <a:ln>
            <a:noFill/>
          </a:ln>
        </p:spPr>
        <p:txBody>
          <a:bodyPr/>
          <a:lstStyle/>
          <a:p>
            <a:r>
              <a:rPr lang="en-US" sz="3600" b="1" dirty="0" smtClean="0"/>
              <a:t>How</a:t>
            </a:r>
            <a:r>
              <a:rPr lang="en-US" sz="3600" b="1" dirty="0" smtClean="0">
                <a:solidFill>
                  <a:srgbClr val="FB2211"/>
                </a:solidFill>
              </a:rPr>
              <a:t> </a:t>
            </a:r>
            <a:r>
              <a:rPr lang="en-US" sz="3600" b="1" dirty="0" smtClean="0"/>
              <a:t>could we intervene in this network?</a:t>
            </a:r>
            <a:endParaRPr lang="en-US" sz="3600" dirty="0" smtClean="0"/>
          </a:p>
        </p:txBody>
      </p:sp>
      <p:pic>
        <p:nvPicPr>
          <p:cNvPr id="78850" name="Content Placeholder 3" descr="pic3.jpg"/>
          <p:cNvPicPr>
            <a:picLocks noGrp="1" noChangeAspect="1"/>
          </p:cNvPicPr>
          <p:nvPr>
            <p:ph idx="4294967295"/>
          </p:nvPr>
        </p:nvPicPr>
        <p:blipFill>
          <a:blip r:embed="rId3" cstate="print"/>
          <a:srcRect/>
          <a:stretch>
            <a:fillRect/>
          </a:stretch>
        </p:blipFill>
        <p:spPr>
          <a:xfrm>
            <a:off x="0" y="1600200"/>
            <a:ext cx="4775200" cy="4525963"/>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3"/>
          <p:cNvSpPr>
            <a:spLocks noGrp="1"/>
          </p:cNvSpPr>
          <p:nvPr>
            <p:ph type="ctrTitle" idx="4294967295"/>
          </p:nvPr>
        </p:nvSpPr>
        <p:spPr>
          <a:xfrm>
            <a:off x="0" y="2130425"/>
            <a:ext cx="9144000" cy="1470025"/>
          </a:xfrm>
        </p:spPr>
        <p:txBody>
          <a:bodyPr/>
          <a:lstStyle/>
          <a:p>
            <a:pPr algn="ctr"/>
            <a:r>
              <a:rPr lang="en-US" dirty="0" smtClean="0">
                <a:solidFill>
                  <a:schemeClr val="tx1"/>
                </a:solidFill>
              </a:rPr>
              <a:t>2. </a:t>
            </a:r>
            <a:r>
              <a:rPr lang="en-US" b="1" dirty="0" smtClean="0">
                <a:solidFill>
                  <a:schemeClr val="tx1"/>
                </a:solidFill>
              </a:rPr>
              <a:t>Designing a </a:t>
            </a:r>
            <a:r>
              <a:rPr lang="en-US" b="1" dirty="0" smtClean="0">
                <a:solidFill>
                  <a:schemeClr val="tx1"/>
                </a:solidFill>
              </a:rPr>
              <a:t/>
            </a:r>
            <a:br>
              <a:rPr lang="en-US" b="1" dirty="0" smtClean="0">
                <a:solidFill>
                  <a:schemeClr val="tx1"/>
                </a:solidFill>
              </a:rPr>
            </a:br>
            <a:r>
              <a:rPr lang="en-US" b="1" dirty="0" smtClean="0">
                <a:solidFill>
                  <a:schemeClr val="tx1"/>
                </a:solidFill>
              </a:rPr>
              <a:t>Social Network Study</a:t>
            </a:r>
            <a:endParaRPr lang="en-US" b="1" dirty="0" smtClean="0">
              <a:solidFill>
                <a:schemeClr val="tx1"/>
              </a:solidFill>
            </a:endParaRPr>
          </a:p>
        </p:txBody>
      </p:sp>
      <p:sp>
        <p:nvSpPr>
          <p:cNvPr id="87042" name="Subtitle 4"/>
          <p:cNvSpPr>
            <a:spLocks noGrp="1"/>
          </p:cNvSpPr>
          <p:nvPr>
            <p:ph type="subTitle" idx="4294967295"/>
          </p:nvPr>
        </p:nvSpPr>
        <p:spPr>
          <a:xfrm>
            <a:off x="1447800" y="3886200"/>
            <a:ext cx="6400800" cy="1752600"/>
          </a:xfrm>
        </p:spPr>
        <p:txBody>
          <a:bodyPr/>
          <a:lstStyle/>
          <a:p>
            <a:pPr marL="0" indent="0" algn="ctr">
              <a:buFont typeface="Arial" charset="0"/>
              <a:buNone/>
            </a:pPr>
            <a:r>
              <a:rPr lang="es-ES" b="1" dirty="0" err="1" smtClean="0"/>
              <a:t>Goals</a:t>
            </a:r>
            <a:r>
              <a:rPr lang="es-ES" b="1" dirty="0" smtClean="0"/>
              <a:t>, </a:t>
            </a:r>
            <a:r>
              <a:rPr lang="es-ES" b="1" dirty="0" err="1" smtClean="0"/>
              <a:t>design</a:t>
            </a:r>
            <a:r>
              <a:rPr lang="es-ES" b="1" dirty="0" smtClean="0"/>
              <a:t>, </a:t>
            </a:r>
            <a:r>
              <a:rPr lang="es-ES" b="1" dirty="0" err="1" smtClean="0"/>
              <a:t>sampling</a:t>
            </a:r>
            <a:r>
              <a:rPr lang="es-ES" b="1" dirty="0" smtClean="0"/>
              <a:t>, </a:t>
            </a:r>
            <a:r>
              <a:rPr lang="es-ES" b="1" dirty="0" err="1" smtClean="0"/>
              <a:t>bias</a:t>
            </a:r>
            <a:r>
              <a:rPr lang="es-ES" b="1" dirty="0" smtClean="0"/>
              <a:t> &amp; </a:t>
            </a:r>
            <a:r>
              <a:rPr lang="es-ES" b="1" dirty="0" err="1" smtClean="0"/>
              <a:t>name</a:t>
            </a:r>
            <a:r>
              <a:rPr lang="es-ES" b="1" dirty="0" smtClean="0"/>
              <a:t> </a:t>
            </a:r>
            <a:r>
              <a:rPr lang="es-ES" b="1" dirty="0" err="1" smtClean="0"/>
              <a:t>generators</a:t>
            </a:r>
            <a:r>
              <a:rPr lang="es-ES" b="1" dirty="0" smtClean="0"/>
              <a:t> </a:t>
            </a:r>
            <a:r>
              <a:rPr lang="es-ES" b="1" dirty="0" err="1" smtClean="0"/>
              <a:t>issues</a:t>
            </a:r>
            <a:r>
              <a:rPr lang="es-ES" b="1" dirty="0" smtClean="0"/>
              <a:t>.</a:t>
            </a:r>
            <a:endParaRPr lang="ca-ES"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3600" b="1" dirty="0" smtClean="0"/>
              <a:t>Conclusion</a:t>
            </a:r>
            <a:endParaRPr lang="en-US" sz="3600" b="1" dirty="0"/>
          </a:p>
        </p:txBody>
      </p:sp>
      <p:sp>
        <p:nvSpPr>
          <p:cNvPr id="4099" name="Rectangle 3"/>
          <p:cNvSpPr>
            <a:spLocks noGrp="1" noChangeArrowheads="1"/>
          </p:cNvSpPr>
          <p:nvPr>
            <p:ph idx="1"/>
          </p:nvPr>
        </p:nvSpPr>
        <p:spPr>
          <a:xfrm>
            <a:off x="457200" y="5410200"/>
            <a:ext cx="8229600" cy="1173163"/>
          </a:xfrm>
        </p:spPr>
        <p:txBody>
          <a:bodyPr/>
          <a:lstStyle/>
          <a:p>
            <a:pPr marL="0" indent="0">
              <a:lnSpc>
                <a:spcPct val="90000"/>
              </a:lnSpc>
              <a:buFontTx/>
              <a:buNone/>
            </a:pPr>
            <a:r>
              <a:rPr lang="en-US" sz="2800" dirty="0" smtClean="0"/>
              <a:t>The scientist concludes that </a:t>
            </a:r>
            <a:r>
              <a:rPr lang="en-US" sz="2800" u="sng" dirty="0" smtClean="0"/>
              <a:t>age</a:t>
            </a:r>
            <a:r>
              <a:rPr lang="en-US" sz="2800" dirty="0" smtClean="0"/>
              <a:t>, </a:t>
            </a:r>
            <a:r>
              <a:rPr lang="en-US" sz="2800" u="sng" dirty="0" smtClean="0"/>
              <a:t>education</a:t>
            </a:r>
            <a:r>
              <a:rPr lang="en-US" sz="2800" dirty="0" smtClean="0"/>
              <a:t> and </a:t>
            </a:r>
            <a:r>
              <a:rPr lang="en-US" sz="2800" u="sng" dirty="0" smtClean="0"/>
              <a:t>income</a:t>
            </a:r>
            <a:r>
              <a:rPr lang="en-US" sz="2800" dirty="0" smtClean="0"/>
              <a:t> are good predictors of number of cigarettes smoked daily, but </a:t>
            </a:r>
            <a:r>
              <a:rPr lang="en-US" sz="2800" u="sng" dirty="0" smtClean="0"/>
              <a:t>weight</a:t>
            </a:r>
            <a:r>
              <a:rPr lang="en-US" sz="2800" dirty="0" smtClean="0"/>
              <a:t> and </a:t>
            </a:r>
            <a:r>
              <a:rPr lang="en-US" sz="2800" u="sng" dirty="0" smtClean="0"/>
              <a:t>height</a:t>
            </a:r>
            <a:r>
              <a:rPr lang="en-US" sz="2800" dirty="0" smtClean="0"/>
              <a:t> are not good predictors. </a:t>
            </a:r>
            <a:endParaRPr lang="en-US" sz="2800" dirty="0"/>
          </a:p>
        </p:txBody>
      </p:sp>
      <p:sp>
        <p:nvSpPr>
          <p:cNvPr id="4103" name="Text Box 7"/>
          <p:cNvSpPr txBox="1">
            <a:spLocks noChangeArrowheads="1"/>
          </p:cNvSpPr>
          <p:nvPr/>
        </p:nvSpPr>
        <p:spPr bwMode="auto">
          <a:xfrm>
            <a:off x="1066800" y="1371600"/>
            <a:ext cx="1828800" cy="3108543"/>
          </a:xfrm>
          <a:prstGeom prst="rect">
            <a:avLst/>
          </a:prstGeom>
          <a:noFill/>
          <a:ln w="9525">
            <a:solidFill>
              <a:schemeClr val="tx1"/>
            </a:solidFill>
            <a:miter lim="800000"/>
            <a:headEnd/>
            <a:tailEnd/>
          </a:ln>
          <a:effectLst/>
        </p:spPr>
        <p:txBody>
          <a:bodyPr wrap="square">
            <a:spAutoFit/>
          </a:bodyPr>
          <a:lstStyle/>
          <a:p>
            <a:pPr>
              <a:spcBef>
                <a:spcPct val="50000"/>
              </a:spcBef>
            </a:pPr>
            <a:r>
              <a:rPr lang="en-US" sz="2800" dirty="0" smtClean="0"/>
              <a:t>Age</a:t>
            </a:r>
            <a:endParaRPr lang="en-US" sz="2800" dirty="0"/>
          </a:p>
          <a:p>
            <a:pPr>
              <a:spcBef>
                <a:spcPct val="50000"/>
              </a:spcBef>
            </a:pPr>
            <a:r>
              <a:rPr lang="en-US" sz="2800" dirty="0" smtClean="0"/>
              <a:t>Education</a:t>
            </a:r>
            <a:endParaRPr lang="en-US" sz="2800" dirty="0"/>
          </a:p>
          <a:p>
            <a:pPr>
              <a:spcBef>
                <a:spcPct val="50000"/>
              </a:spcBef>
            </a:pPr>
            <a:r>
              <a:rPr lang="en-US" sz="2800" dirty="0" smtClean="0"/>
              <a:t>Income</a:t>
            </a:r>
            <a:endParaRPr lang="en-US" sz="2800" dirty="0"/>
          </a:p>
          <a:p>
            <a:pPr>
              <a:spcBef>
                <a:spcPct val="50000"/>
              </a:spcBef>
            </a:pPr>
            <a:r>
              <a:rPr lang="en-US" sz="2800" dirty="0" smtClean="0"/>
              <a:t>Height</a:t>
            </a:r>
            <a:endParaRPr lang="en-US" sz="2800" dirty="0"/>
          </a:p>
          <a:p>
            <a:pPr>
              <a:spcBef>
                <a:spcPct val="50000"/>
              </a:spcBef>
            </a:pPr>
            <a:r>
              <a:rPr lang="en-US" sz="2800" dirty="0" smtClean="0"/>
              <a:t>Weight</a:t>
            </a:r>
            <a:endParaRPr lang="en-US" sz="2800" dirty="0"/>
          </a:p>
        </p:txBody>
      </p:sp>
      <p:sp>
        <p:nvSpPr>
          <p:cNvPr id="4104" name="Text Box 8"/>
          <p:cNvSpPr txBox="1">
            <a:spLocks noChangeArrowheads="1"/>
          </p:cNvSpPr>
          <p:nvPr/>
        </p:nvSpPr>
        <p:spPr bwMode="auto">
          <a:xfrm>
            <a:off x="5029200" y="2057400"/>
            <a:ext cx="2438400" cy="1384995"/>
          </a:xfrm>
          <a:prstGeom prst="rect">
            <a:avLst/>
          </a:prstGeom>
          <a:noFill/>
          <a:ln w="9525">
            <a:solidFill>
              <a:schemeClr val="tx1"/>
            </a:solidFill>
            <a:miter lim="800000"/>
            <a:headEnd/>
            <a:tailEnd/>
          </a:ln>
          <a:effectLst/>
        </p:spPr>
        <p:txBody>
          <a:bodyPr>
            <a:spAutoFit/>
          </a:bodyPr>
          <a:lstStyle/>
          <a:p>
            <a:pPr>
              <a:spcBef>
                <a:spcPct val="50000"/>
              </a:spcBef>
            </a:pPr>
            <a:r>
              <a:rPr lang="en-US" sz="2800" dirty="0" smtClean="0"/>
              <a:t>Number of cigarettes smoked daily</a:t>
            </a:r>
            <a:endParaRPr lang="en-US" sz="2800" dirty="0"/>
          </a:p>
        </p:txBody>
      </p:sp>
      <p:sp>
        <p:nvSpPr>
          <p:cNvPr id="4105" name="Line 9"/>
          <p:cNvSpPr>
            <a:spLocks noChangeShapeType="1"/>
          </p:cNvSpPr>
          <p:nvPr/>
        </p:nvSpPr>
        <p:spPr bwMode="auto">
          <a:xfrm>
            <a:off x="2895600" y="2743200"/>
            <a:ext cx="2133600" cy="0"/>
          </a:xfrm>
          <a:prstGeom prst="line">
            <a:avLst/>
          </a:prstGeom>
          <a:noFill/>
          <a:ln w="9525">
            <a:solidFill>
              <a:schemeClr val="tx1"/>
            </a:solidFill>
            <a:round/>
            <a:headEnd/>
            <a:tailEnd type="triangle" w="lg" len="lg"/>
          </a:ln>
          <a:effectLst/>
        </p:spPr>
        <p:txBody>
          <a:bodyPr/>
          <a:lstStyle/>
          <a:p>
            <a:endParaRPr lang="en-US" sz="2800"/>
          </a:p>
        </p:txBody>
      </p:sp>
      <p:sp>
        <p:nvSpPr>
          <p:cNvPr id="4106" name="Text Box 10"/>
          <p:cNvSpPr txBox="1">
            <a:spLocks noChangeArrowheads="1"/>
          </p:cNvSpPr>
          <p:nvPr/>
        </p:nvSpPr>
        <p:spPr bwMode="auto">
          <a:xfrm>
            <a:off x="685800" y="4572000"/>
            <a:ext cx="2971800" cy="400110"/>
          </a:xfrm>
          <a:prstGeom prst="rect">
            <a:avLst/>
          </a:prstGeom>
          <a:noFill/>
          <a:ln w="9525">
            <a:noFill/>
            <a:miter lim="800000"/>
            <a:headEnd/>
            <a:tailEnd/>
          </a:ln>
          <a:effectLst/>
        </p:spPr>
        <p:txBody>
          <a:bodyPr>
            <a:spAutoFit/>
          </a:bodyPr>
          <a:lstStyle/>
          <a:p>
            <a:pPr>
              <a:spcBef>
                <a:spcPct val="50000"/>
              </a:spcBef>
            </a:pPr>
            <a:r>
              <a:rPr lang="en-US" sz="2000" dirty="0" smtClean="0"/>
              <a:t>Independent variables</a:t>
            </a:r>
            <a:endParaRPr lang="en-US" sz="2000" dirty="0"/>
          </a:p>
        </p:txBody>
      </p:sp>
      <p:sp>
        <p:nvSpPr>
          <p:cNvPr id="4107" name="Text Box 11"/>
          <p:cNvSpPr txBox="1">
            <a:spLocks noChangeArrowheads="1"/>
          </p:cNvSpPr>
          <p:nvPr/>
        </p:nvSpPr>
        <p:spPr bwMode="auto">
          <a:xfrm>
            <a:off x="5029200" y="4572000"/>
            <a:ext cx="2667000" cy="400110"/>
          </a:xfrm>
          <a:prstGeom prst="rect">
            <a:avLst/>
          </a:prstGeom>
          <a:noFill/>
          <a:ln w="9525">
            <a:noFill/>
            <a:miter lim="800000"/>
            <a:headEnd/>
            <a:tailEnd/>
          </a:ln>
          <a:effectLst/>
        </p:spPr>
        <p:txBody>
          <a:bodyPr>
            <a:spAutoFit/>
          </a:bodyPr>
          <a:lstStyle/>
          <a:p>
            <a:pPr>
              <a:spcBef>
                <a:spcPct val="50000"/>
              </a:spcBef>
            </a:pPr>
            <a:r>
              <a:rPr lang="en-US" sz="2000" dirty="0" smtClean="0"/>
              <a:t>Dependent variable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idx="4294967295"/>
          </p:nvPr>
        </p:nvSpPr>
        <p:spPr>
          <a:xfrm>
            <a:off x="0" y="274638"/>
            <a:ext cx="8229600" cy="1143000"/>
          </a:xfrm>
        </p:spPr>
        <p:txBody>
          <a:bodyPr/>
          <a:lstStyle/>
          <a:p>
            <a:r>
              <a:rPr lang="en-US" sz="4000" smtClean="0"/>
              <a:t>Make sure you need a network study!</a:t>
            </a:r>
          </a:p>
        </p:txBody>
      </p:sp>
      <p:sp>
        <p:nvSpPr>
          <p:cNvPr id="312323" name="Content Placeholder 2"/>
          <p:cNvSpPr>
            <a:spLocks noGrp="1"/>
          </p:cNvSpPr>
          <p:nvPr>
            <p:ph idx="4294967295"/>
          </p:nvPr>
        </p:nvSpPr>
        <p:spPr>
          <a:xfrm>
            <a:off x="0" y="1600200"/>
            <a:ext cx="8229600" cy="4525963"/>
          </a:xfrm>
        </p:spPr>
        <p:txBody>
          <a:bodyPr/>
          <a:lstStyle/>
          <a:p>
            <a:r>
              <a:rPr lang="en-US" sz="2800" dirty="0" smtClean="0"/>
              <a:t>Personal network data are time-consuming and difficult to collect with high respondent burden</a:t>
            </a:r>
          </a:p>
          <a:p>
            <a:r>
              <a:rPr lang="en-US" sz="2800" dirty="0" smtClean="0"/>
              <a:t>Sometime network concepts can be represented with proxy questions</a:t>
            </a:r>
          </a:p>
          <a:p>
            <a:pPr lvl="1"/>
            <a:r>
              <a:rPr lang="en-US" sz="2400" dirty="0" smtClean="0"/>
              <a:t>Example: “Do most of your friends smoke?”</a:t>
            </a:r>
          </a:p>
          <a:p>
            <a:r>
              <a:rPr lang="en-US" sz="2800" dirty="0" smtClean="0"/>
              <a:t>By doing a network study you assume that the detailed data will explain some unique portion of variance not accounted for by proxies</a:t>
            </a:r>
          </a:p>
          <a:p>
            <a:r>
              <a:rPr lang="en-US" sz="2800" dirty="0" smtClean="0"/>
              <a:t>It is difficult for proxy questions to capture structural properties of networks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23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12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3" grpId="0"/>
      <p:bldP spid="312323"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2" name="Title 1"/>
          <p:cNvSpPr>
            <a:spLocks noGrp="1"/>
          </p:cNvSpPr>
          <p:nvPr>
            <p:ph type="title" idx="4294967295"/>
          </p:nvPr>
        </p:nvSpPr>
        <p:spPr>
          <a:xfrm>
            <a:off x="0" y="1219200"/>
            <a:ext cx="8229600" cy="1143000"/>
          </a:xfrm>
        </p:spPr>
        <p:txBody>
          <a:bodyPr/>
          <a:lstStyle/>
          <a:p>
            <a:r>
              <a:rPr lang="en-US" sz="3600" smtClean="0"/>
              <a:t>Sometimes the way we think and talk about who we know does not accurately reflect the social context</a:t>
            </a:r>
          </a:p>
        </p:txBody>
      </p:sp>
      <p:graphicFrame>
        <p:nvGraphicFramePr>
          <p:cNvPr id="314371" name="Object 3"/>
          <p:cNvGraphicFramePr>
            <a:graphicFrameLocks noChangeAspect="1"/>
          </p:cNvGraphicFramePr>
          <p:nvPr/>
        </p:nvGraphicFramePr>
        <p:xfrm>
          <a:off x="762000" y="2438400"/>
          <a:ext cx="7912100" cy="3965575"/>
        </p:xfrm>
        <a:graphic>
          <a:graphicData uri="http://schemas.openxmlformats.org/presentationml/2006/ole">
            <p:oleObj spid="_x0000_s314371" name="Document" r:id="rId4" imgW="5935378" imgH="2974904" progId="Word.Document.12">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6" name="Picture 4"/>
          <p:cNvPicPr>
            <a:picLocks noChangeAspect="1" noChangeArrowheads="1"/>
          </p:cNvPicPr>
          <p:nvPr/>
        </p:nvPicPr>
        <p:blipFill>
          <a:blip r:embed="rId2" cstate="print"/>
          <a:srcRect/>
          <a:stretch>
            <a:fillRect/>
          </a:stretch>
        </p:blipFill>
        <p:spPr bwMode="auto">
          <a:xfrm>
            <a:off x="-1300163" y="-149225"/>
            <a:ext cx="11744326" cy="7156450"/>
          </a:xfrm>
          <a:prstGeom prst="rect">
            <a:avLst/>
          </a:prstGeom>
          <a:noFill/>
          <a:ln w="9525">
            <a:noFill/>
            <a:miter lim="800000"/>
            <a:headEnd/>
            <a:tailEnd/>
          </a:ln>
          <a:effectLst/>
        </p:spPr>
      </p:pic>
      <p:pic>
        <p:nvPicPr>
          <p:cNvPr id="136198" name="Picture 6" descr="head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90800" y="2438400"/>
            <a:ext cx="2438400" cy="2073275"/>
          </a:xfrm>
          <a:prstGeom prst="rect">
            <a:avLst/>
          </a:prstGeom>
          <a:noFill/>
        </p:spPr>
      </p:pic>
      <p:grpSp>
        <p:nvGrpSpPr>
          <p:cNvPr id="2" name="Group 10"/>
          <p:cNvGrpSpPr>
            <a:grpSpLocks/>
          </p:cNvGrpSpPr>
          <p:nvPr/>
        </p:nvGrpSpPr>
        <p:grpSpPr bwMode="auto">
          <a:xfrm>
            <a:off x="3200400" y="2667000"/>
            <a:ext cx="1371600" cy="731838"/>
            <a:chOff x="2016" y="1680"/>
            <a:chExt cx="864" cy="461"/>
          </a:xfrm>
        </p:grpSpPr>
        <p:sp>
          <p:nvSpPr>
            <p:cNvPr id="136199" name="Text Box 7"/>
            <p:cNvSpPr txBox="1">
              <a:spLocks noChangeArrowheads="1"/>
            </p:cNvSpPr>
            <p:nvPr/>
          </p:nvSpPr>
          <p:spPr bwMode="auto">
            <a:xfrm>
              <a:off x="2160" y="1680"/>
              <a:ext cx="480" cy="154"/>
            </a:xfrm>
            <a:prstGeom prst="rect">
              <a:avLst/>
            </a:prstGeom>
            <a:noFill/>
            <a:ln w="9525">
              <a:noFill/>
              <a:miter lim="800000"/>
              <a:headEnd/>
              <a:tailEnd/>
            </a:ln>
            <a:effectLst/>
          </p:spPr>
          <p:txBody>
            <a:bodyPr>
              <a:spAutoFit/>
            </a:bodyPr>
            <a:lstStyle/>
            <a:p>
              <a:pPr>
                <a:spcBef>
                  <a:spcPct val="50000"/>
                </a:spcBef>
              </a:pPr>
              <a:r>
                <a:rPr lang="en-US" sz="1000"/>
                <a:t>FAMILY</a:t>
              </a:r>
            </a:p>
          </p:txBody>
        </p:sp>
        <p:sp>
          <p:nvSpPr>
            <p:cNvPr id="136200" name="Text Box 8"/>
            <p:cNvSpPr txBox="1">
              <a:spLocks noChangeArrowheads="1"/>
            </p:cNvSpPr>
            <p:nvPr/>
          </p:nvSpPr>
          <p:spPr bwMode="auto">
            <a:xfrm>
              <a:off x="2304" y="1824"/>
              <a:ext cx="576" cy="173"/>
            </a:xfrm>
            <a:prstGeom prst="rect">
              <a:avLst/>
            </a:prstGeom>
            <a:noFill/>
            <a:ln w="9525">
              <a:noFill/>
              <a:miter lim="800000"/>
              <a:headEnd/>
              <a:tailEnd/>
            </a:ln>
            <a:effectLst/>
          </p:spPr>
          <p:txBody>
            <a:bodyPr>
              <a:spAutoFit/>
            </a:bodyPr>
            <a:lstStyle/>
            <a:p>
              <a:pPr>
                <a:spcBef>
                  <a:spcPct val="50000"/>
                </a:spcBef>
              </a:pPr>
              <a:r>
                <a:rPr lang="en-US" sz="1200">
                  <a:latin typeface="Arial Black" pitchFamily="34" charset="0"/>
                </a:rPr>
                <a:t>WORK</a:t>
              </a:r>
            </a:p>
          </p:txBody>
        </p:sp>
        <p:sp>
          <p:nvSpPr>
            <p:cNvPr id="136201" name="Text Box 9"/>
            <p:cNvSpPr txBox="1">
              <a:spLocks noChangeArrowheads="1"/>
            </p:cNvSpPr>
            <p:nvPr/>
          </p:nvSpPr>
          <p:spPr bwMode="auto">
            <a:xfrm>
              <a:off x="2016" y="1968"/>
              <a:ext cx="624" cy="173"/>
            </a:xfrm>
            <a:prstGeom prst="rect">
              <a:avLst/>
            </a:prstGeom>
            <a:noFill/>
            <a:ln w="9525">
              <a:noFill/>
              <a:miter lim="800000"/>
              <a:headEnd/>
              <a:tailEnd/>
            </a:ln>
            <a:effectLst/>
          </p:spPr>
          <p:txBody>
            <a:bodyPr>
              <a:spAutoFit/>
            </a:bodyPr>
            <a:lstStyle/>
            <a:p>
              <a:pPr>
                <a:spcBef>
                  <a:spcPct val="50000"/>
                </a:spcBef>
              </a:pPr>
              <a:r>
                <a:rPr lang="en-US" sz="1200">
                  <a:latin typeface="Monotype Corsiva" pitchFamily="66" charset="0"/>
                </a:rPr>
                <a:t>FRIENDS</a:t>
              </a:r>
            </a:p>
          </p:txBody>
        </p:sp>
      </p:gr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Title 1"/>
          <p:cNvSpPr>
            <a:spLocks noGrp="1"/>
          </p:cNvSpPr>
          <p:nvPr>
            <p:ph type="title" idx="4294967295"/>
          </p:nvPr>
        </p:nvSpPr>
        <p:spPr>
          <a:xfrm>
            <a:off x="0" y="274638"/>
            <a:ext cx="8229600" cy="1143000"/>
          </a:xfrm>
        </p:spPr>
        <p:txBody>
          <a:bodyPr/>
          <a:lstStyle/>
          <a:p>
            <a:pPr eaLnBrk="1" hangingPunct="1"/>
            <a:r>
              <a:rPr lang="en-US" sz="4000" smtClean="0"/>
              <a:t>Prevalence vs. Relationships</a:t>
            </a:r>
            <a:br>
              <a:rPr lang="en-US" sz="4000" smtClean="0"/>
            </a:br>
            <a:endParaRPr lang="en-US" sz="4000" smtClean="0"/>
          </a:p>
        </p:txBody>
      </p:sp>
      <p:sp>
        <p:nvSpPr>
          <p:cNvPr id="3" name="Content Placeholder 2"/>
          <p:cNvSpPr>
            <a:spLocks noGrp="1"/>
          </p:cNvSpPr>
          <p:nvPr>
            <p:ph idx="4294967295"/>
          </p:nvPr>
        </p:nvSpPr>
        <p:spPr>
          <a:xfrm>
            <a:off x="0" y="1219200"/>
            <a:ext cx="9144000" cy="5638800"/>
          </a:xfrm>
        </p:spPr>
        <p:txBody>
          <a:bodyPr/>
          <a:lstStyle/>
          <a:p>
            <a:pPr marL="514350" indent="-514350" eaLnBrk="1" hangingPunct="1">
              <a:lnSpc>
                <a:spcPct val="90000"/>
              </a:lnSpc>
            </a:pPr>
            <a:r>
              <a:rPr lang="en-US" sz="3000" smtClean="0"/>
              <a:t>Estimate the prevalence of a personal-network characteristic in a population</a:t>
            </a:r>
          </a:p>
          <a:p>
            <a:pPr marL="914400" lvl="1" indent="-514350" eaLnBrk="1" hangingPunct="1">
              <a:lnSpc>
                <a:spcPct val="90000"/>
              </a:lnSpc>
            </a:pPr>
            <a:r>
              <a:rPr lang="en-US" sz="2200" smtClean="0"/>
              <a:t>Sampling should be as random and representative as possible.</a:t>
            </a:r>
          </a:p>
          <a:p>
            <a:pPr marL="914400" lvl="1" indent="-514350" eaLnBrk="1" hangingPunct="1">
              <a:lnSpc>
                <a:spcPct val="90000"/>
              </a:lnSpc>
            </a:pPr>
            <a:r>
              <a:rPr lang="en-US" sz="2200" smtClean="0"/>
              <a:t>Sample size should be selected to achieve an acceptable margin of error.</a:t>
            </a:r>
          </a:p>
          <a:p>
            <a:pPr marL="914400" lvl="1" indent="-514350" eaLnBrk="1" hangingPunct="1">
              <a:lnSpc>
                <a:spcPct val="90000"/>
              </a:lnSpc>
            </a:pPr>
            <a:r>
              <a:rPr lang="en-US" sz="2200" smtClean="0"/>
              <a:t>Example: Sample 411 personal networks to estimate the proportion of supportive alters with a five percent margin of error.</a:t>
            </a:r>
          </a:p>
          <a:p>
            <a:pPr marL="514350" indent="-514350" eaLnBrk="1" hangingPunct="1">
              <a:lnSpc>
                <a:spcPct val="90000"/>
              </a:lnSpc>
            </a:pPr>
            <a:r>
              <a:rPr lang="en-US" sz="3000" smtClean="0"/>
              <a:t>Analyze the relationship between personal-network characteristic and something you want to predict?</a:t>
            </a:r>
          </a:p>
          <a:p>
            <a:pPr marL="914400" lvl="1" indent="-514350" eaLnBrk="1" hangingPunct="1">
              <a:lnSpc>
                <a:spcPct val="90000"/>
              </a:lnSpc>
            </a:pPr>
            <a:r>
              <a:rPr lang="en-US" sz="2200" smtClean="0"/>
              <a:t>Sampling should maximize the range of values across variables to achieve statistical power.</a:t>
            </a:r>
          </a:p>
          <a:p>
            <a:pPr marL="914400" lvl="1" indent="-514350" eaLnBrk="1" hangingPunct="1">
              <a:lnSpc>
                <a:spcPct val="90000"/>
              </a:lnSpc>
            </a:pPr>
            <a:r>
              <a:rPr lang="en-US" sz="2200" smtClean="0"/>
              <a:t>Example: Sample 200 personal networks of depressed and 200 of not depressed seniors to test whether the number of isolates predicts depression.</a:t>
            </a:r>
          </a:p>
          <a:p>
            <a:pPr marL="914400" lvl="1" indent="-514350" eaLnBrk="1" hangingPunct="1">
              <a:lnSpc>
                <a:spcPct val="90000"/>
              </a:lnSpc>
            </a:pPr>
            <a:endParaRPr lang="en-US" sz="2200" smtClean="0"/>
          </a:p>
          <a:p>
            <a:pPr marL="914400" lvl="1" indent="-514350" eaLnBrk="1" hangingPunct="1">
              <a:lnSpc>
                <a:spcPct val="90000"/>
              </a:lnSpc>
            </a:pPr>
            <a:endParaRPr lang="en-US" sz="19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2"/>
          <p:cNvSpPr>
            <a:spLocks noGrp="1" noChangeArrowheads="1"/>
          </p:cNvSpPr>
          <p:nvPr>
            <p:ph type="title" idx="4294967295"/>
          </p:nvPr>
        </p:nvSpPr>
        <p:spPr>
          <a:xfrm>
            <a:off x="0" y="274638"/>
            <a:ext cx="8229600" cy="1143000"/>
          </a:xfrm>
        </p:spPr>
        <p:txBody>
          <a:bodyPr/>
          <a:lstStyle/>
          <a:p>
            <a:r>
              <a:rPr lang="en-US" sz="4000" smtClean="0"/>
              <a:t>Steps to a personal network survey</a:t>
            </a:r>
          </a:p>
        </p:txBody>
      </p:sp>
      <p:sp>
        <p:nvSpPr>
          <p:cNvPr id="318467" name="Rectangle 3"/>
          <p:cNvSpPr>
            <a:spLocks noGrp="1" noChangeArrowheads="1"/>
          </p:cNvSpPr>
          <p:nvPr>
            <p:ph type="body" idx="4294967295"/>
          </p:nvPr>
        </p:nvSpPr>
        <p:spPr>
          <a:xfrm>
            <a:off x="304800" y="1600200"/>
            <a:ext cx="8839200" cy="4525963"/>
          </a:xfrm>
        </p:spPr>
        <p:txBody>
          <a:bodyPr/>
          <a:lstStyle/>
          <a:p>
            <a:pPr marL="609600" indent="-609600">
              <a:lnSpc>
                <a:spcPct val="80000"/>
              </a:lnSpc>
              <a:buFont typeface="Arial" charset="0"/>
              <a:buNone/>
            </a:pPr>
            <a:r>
              <a:rPr lang="en-US" dirty="0" smtClean="0"/>
              <a:t>Part of any survey</a:t>
            </a:r>
          </a:p>
          <a:p>
            <a:pPr marL="1009650" lvl="1" indent="-609600">
              <a:lnSpc>
                <a:spcPct val="80000"/>
              </a:lnSpc>
              <a:buFont typeface="Arial" charset="0"/>
              <a:buNone/>
            </a:pPr>
            <a:r>
              <a:rPr lang="en-US" sz="2400" dirty="0" smtClean="0"/>
              <a:t>1. Identify a population.</a:t>
            </a:r>
          </a:p>
          <a:p>
            <a:pPr marL="1009650" lvl="1" indent="-609600">
              <a:lnSpc>
                <a:spcPct val="80000"/>
              </a:lnSpc>
              <a:buFont typeface="Arial" charset="0"/>
              <a:buNone/>
            </a:pPr>
            <a:r>
              <a:rPr lang="en-US" sz="2400" dirty="0" smtClean="0"/>
              <a:t>2. Select a sample of respondents.</a:t>
            </a:r>
          </a:p>
          <a:p>
            <a:pPr marL="1009650" lvl="1" indent="-609600">
              <a:lnSpc>
                <a:spcPct val="80000"/>
              </a:lnSpc>
              <a:buFont typeface="Arial" charset="0"/>
              <a:buNone/>
            </a:pPr>
            <a:r>
              <a:rPr lang="en-US" sz="2400" dirty="0" smtClean="0"/>
              <a:t>3. Ask questions about respondent.</a:t>
            </a:r>
          </a:p>
          <a:p>
            <a:pPr marL="609600" indent="-609600">
              <a:lnSpc>
                <a:spcPct val="80000"/>
              </a:lnSpc>
              <a:buFont typeface="Arial" charset="0"/>
              <a:buNone/>
            </a:pPr>
            <a:endParaRPr lang="en-US" dirty="0" smtClean="0"/>
          </a:p>
          <a:p>
            <a:pPr marL="609600" indent="-609600">
              <a:lnSpc>
                <a:spcPct val="80000"/>
              </a:lnSpc>
              <a:buFont typeface="Arial" charset="0"/>
              <a:buNone/>
            </a:pPr>
            <a:r>
              <a:rPr lang="en-US" dirty="0" smtClean="0"/>
              <a:t>Unique </a:t>
            </a:r>
            <a:r>
              <a:rPr lang="en-US" dirty="0" smtClean="0"/>
              <a:t>to personal network survey</a:t>
            </a:r>
          </a:p>
          <a:p>
            <a:pPr marL="1009650" lvl="1" indent="-609600">
              <a:lnSpc>
                <a:spcPct val="80000"/>
              </a:lnSpc>
              <a:buFont typeface="Arial" charset="0"/>
              <a:buNone/>
            </a:pPr>
            <a:r>
              <a:rPr lang="en-US" sz="2400" dirty="0" smtClean="0"/>
              <a:t>4. Elicit network members (name generator).</a:t>
            </a:r>
          </a:p>
          <a:p>
            <a:pPr marL="1009650" lvl="1" indent="-609600">
              <a:lnSpc>
                <a:spcPct val="80000"/>
              </a:lnSpc>
              <a:buFont typeface="Arial" charset="0"/>
              <a:buNone/>
            </a:pPr>
            <a:r>
              <a:rPr lang="en-US" sz="2400" dirty="0" smtClean="0"/>
              <a:t>5. Ask questions about each network member (name interpreter).</a:t>
            </a:r>
          </a:p>
          <a:p>
            <a:pPr marL="1009650" lvl="1" indent="-609600">
              <a:lnSpc>
                <a:spcPct val="80000"/>
              </a:lnSpc>
              <a:buFont typeface="Arial" charset="0"/>
              <a:buNone/>
            </a:pPr>
            <a:r>
              <a:rPr lang="en-US" sz="2400" dirty="0" smtClean="0"/>
              <a:t>6. Ask respondent to evaluate alter-alter ties.</a:t>
            </a:r>
          </a:p>
          <a:p>
            <a:pPr marL="1009650" lvl="1" indent="-609600">
              <a:lnSpc>
                <a:spcPct val="80000"/>
              </a:lnSpc>
              <a:buFont typeface="Arial" charset="0"/>
              <a:buNone/>
            </a:pPr>
            <a:r>
              <a:rPr lang="en-US" sz="2400" dirty="0" smtClean="0"/>
              <a:t>7. Discover with the informant new insights about her personal network (through visualization + interview).</a:t>
            </a:r>
          </a:p>
          <a:p>
            <a:pPr marL="609600" indent="-609600">
              <a:lnSpc>
                <a:spcPct val="80000"/>
              </a:lnSpc>
            </a:pPr>
            <a:endParaRPr lang="en-US" sz="2400" dirty="0" smtClean="0"/>
          </a:p>
        </p:txBody>
      </p:sp>
    </p:spTree>
  </p:cSld>
  <p:clrMapOvr>
    <a:masterClrMapping/>
  </p:clrMapOvr>
  <p:transition advTm="2689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4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84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84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846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846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846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846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846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84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Title 1"/>
          <p:cNvSpPr>
            <a:spLocks noGrp="1"/>
          </p:cNvSpPr>
          <p:nvPr>
            <p:ph type="title" idx="4294967295"/>
          </p:nvPr>
        </p:nvSpPr>
        <p:spPr>
          <a:xfrm>
            <a:off x="0" y="457200"/>
            <a:ext cx="8229600" cy="1143000"/>
          </a:xfrm>
        </p:spPr>
        <p:txBody>
          <a:bodyPr/>
          <a:lstStyle/>
          <a:p>
            <a:pPr eaLnBrk="1" hangingPunct="1"/>
            <a:r>
              <a:rPr lang="en-US" smtClean="0"/>
              <a:t>Selecting a Population</a:t>
            </a:r>
            <a:br>
              <a:rPr lang="en-US" smtClean="0"/>
            </a:br>
            <a:endParaRPr lang="en-US" smtClean="0"/>
          </a:p>
        </p:txBody>
      </p:sp>
      <p:sp>
        <p:nvSpPr>
          <p:cNvPr id="320515" name="Content Placeholder 2"/>
          <p:cNvSpPr>
            <a:spLocks noGrp="1"/>
          </p:cNvSpPr>
          <p:nvPr>
            <p:ph idx="4294967295"/>
          </p:nvPr>
        </p:nvSpPr>
        <p:spPr>
          <a:xfrm>
            <a:off x="0" y="1600200"/>
            <a:ext cx="9144000" cy="5257800"/>
          </a:xfrm>
        </p:spPr>
        <p:txBody>
          <a:bodyPr/>
          <a:lstStyle/>
          <a:p>
            <a:pPr eaLnBrk="1" hangingPunct="1"/>
            <a:r>
              <a:rPr lang="en-US" dirty="0" smtClean="0"/>
              <a:t>Choose wisely, define properly – this largely will determine your </a:t>
            </a:r>
            <a:r>
              <a:rPr lang="en-US" i="1" dirty="0" smtClean="0"/>
              <a:t>modes</a:t>
            </a:r>
            <a:r>
              <a:rPr lang="en-US" dirty="0" smtClean="0"/>
              <a:t> of data collection and the </a:t>
            </a:r>
            <a:r>
              <a:rPr lang="en-US" i="1" dirty="0" smtClean="0"/>
              <a:t>sampling frame</a:t>
            </a:r>
            <a:r>
              <a:rPr lang="en-US" dirty="0" smtClean="0"/>
              <a:t> you will use to select respondents.</a:t>
            </a:r>
          </a:p>
          <a:p>
            <a:pPr eaLnBrk="1" hangingPunct="1"/>
            <a:endParaRPr lang="en-US" dirty="0" smtClean="0"/>
          </a:p>
          <a:p>
            <a:pPr eaLnBrk="1" hangingPunct="1"/>
            <a:r>
              <a:rPr lang="en-US" dirty="0" smtClean="0"/>
              <a:t>Certain </a:t>
            </a:r>
            <a:r>
              <a:rPr lang="en-US" dirty="0" smtClean="0"/>
              <a:t>populations tend to cluster spatially, or have lists available, while others do not</a:t>
            </a:r>
          </a:p>
          <a:p>
            <a:pPr eaLnBrk="1" hangingPunct="1"/>
            <a:endParaRPr lang="en-US" dirty="0" smtClean="0"/>
          </a:p>
          <a:p>
            <a:pPr eaLnBrk="1" hangingPunct="1"/>
            <a:r>
              <a:rPr lang="en-US" dirty="0" smtClean="0"/>
              <a:t>Race </a:t>
            </a:r>
            <a:r>
              <a:rPr lang="en-US" dirty="0" smtClean="0"/>
              <a:t>and ethnicity may seem like good clustering parameters, but are increasingly  difficult to define.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0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05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05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Title 1"/>
          <p:cNvSpPr>
            <a:spLocks noGrp="1"/>
          </p:cNvSpPr>
          <p:nvPr>
            <p:ph type="title" idx="4294967295"/>
          </p:nvPr>
        </p:nvSpPr>
        <p:spPr>
          <a:xfrm>
            <a:off x="914400" y="0"/>
            <a:ext cx="8229600" cy="1143000"/>
          </a:xfrm>
        </p:spPr>
        <p:txBody>
          <a:bodyPr/>
          <a:lstStyle/>
          <a:p>
            <a:pPr eaLnBrk="1" hangingPunct="1"/>
            <a:r>
              <a:rPr lang="en-US" smtClean="0"/>
              <a:t>Modes of Survey Research</a:t>
            </a:r>
          </a:p>
        </p:txBody>
      </p:sp>
      <p:sp>
        <p:nvSpPr>
          <p:cNvPr id="3" name="Content Placeholder 2"/>
          <p:cNvSpPr>
            <a:spLocks noGrp="1"/>
          </p:cNvSpPr>
          <p:nvPr>
            <p:ph idx="4294967295"/>
          </p:nvPr>
        </p:nvSpPr>
        <p:spPr>
          <a:xfrm>
            <a:off x="685800" y="1447800"/>
            <a:ext cx="8458200" cy="5181600"/>
          </a:xfrm>
        </p:spPr>
        <p:txBody>
          <a:bodyPr/>
          <a:lstStyle/>
          <a:p>
            <a:pPr marL="609600" indent="-609600" eaLnBrk="1" hangingPunct="1">
              <a:lnSpc>
                <a:spcPct val="90000"/>
              </a:lnSpc>
            </a:pPr>
            <a:r>
              <a:rPr lang="en-US" smtClean="0"/>
              <a:t>Face-to-face, telephone, mail, and Web </a:t>
            </a:r>
            <a:r>
              <a:rPr lang="en-US" i="1" smtClean="0"/>
              <a:t>(listed here in order of decreasing cost)</a:t>
            </a:r>
          </a:p>
          <a:p>
            <a:pPr marL="609600" indent="-609600" eaLnBrk="1" hangingPunct="1">
              <a:lnSpc>
                <a:spcPct val="90000"/>
              </a:lnSpc>
            </a:pPr>
            <a:r>
              <a:rPr lang="en-US" smtClean="0"/>
              <a:t>The majority of costs are not incurred in actually interviewing the respondent, but in finding available and willing respondents</a:t>
            </a:r>
          </a:p>
          <a:p>
            <a:pPr marL="609600" indent="-609600" eaLnBrk="1" hangingPunct="1">
              <a:lnSpc>
                <a:spcPct val="90000"/>
              </a:lnSpc>
            </a:pPr>
            <a:r>
              <a:rPr lang="en-US" smtClean="0"/>
              <a:t>Depending on the population  there may be no convenient or practical </a:t>
            </a:r>
            <a:r>
              <a:rPr lang="en-US" i="1" smtClean="0"/>
              <a:t>sample frame</a:t>
            </a:r>
            <a:r>
              <a:rPr lang="en-US" smtClean="0"/>
              <a:t> for making telephone, mail, or email contact</a:t>
            </a:r>
          </a:p>
          <a:p>
            <a:pPr marL="609600" indent="-609600" eaLnBrk="1" hangingPunct="1">
              <a:lnSpc>
                <a:spcPct val="90000"/>
              </a:lnSpc>
              <a:buFont typeface="Arial" charset="0"/>
              <a:buNone/>
            </a:pPr>
            <a:endParaRPr lang="en-US" smtClean="0"/>
          </a:p>
          <a:p>
            <a:pPr marL="609600" indent="-609600" eaLnBrk="1" hangingPunct="1">
              <a:lnSpc>
                <a:spcPct val="90000"/>
              </a:lnSpc>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Title 1"/>
          <p:cNvSpPr>
            <a:spLocks noGrp="1"/>
          </p:cNvSpPr>
          <p:nvPr>
            <p:ph type="title" idx="4294967295"/>
          </p:nvPr>
        </p:nvSpPr>
        <p:spPr>
          <a:xfrm>
            <a:off x="0" y="0"/>
            <a:ext cx="8229600" cy="1143000"/>
          </a:xfrm>
        </p:spPr>
        <p:txBody>
          <a:bodyPr/>
          <a:lstStyle/>
          <a:p>
            <a:pPr eaLnBrk="1" hangingPunct="1"/>
            <a:r>
              <a:rPr lang="en-US" smtClean="0"/>
              <a:t>Sample Frames</a:t>
            </a:r>
          </a:p>
        </p:txBody>
      </p:sp>
      <p:sp>
        <p:nvSpPr>
          <p:cNvPr id="324611" name="Content Placeholder 2"/>
          <p:cNvSpPr>
            <a:spLocks noGrp="1"/>
          </p:cNvSpPr>
          <p:nvPr>
            <p:ph idx="4294967295"/>
          </p:nvPr>
        </p:nvSpPr>
        <p:spPr>
          <a:xfrm>
            <a:off x="0" y="1295400"/>
            <a:ext cx="9144000" cy="5562600"/>
          </a:xfrm>
        </p:spPr>
        <p:txBody>
          <a:bodyPr/>
          <a:lstStyle/>
          <a:p>
            <a:pPr eaLnBrk="1" hangingPunct="1"/>
            <a:r>
              <a:rPr lang="en-US" smtClean="0"/>
              <a:t>This can be thought of as a list representing, as closely as possible, all of the people in the population you wish to study.</a:t>
            </a:r>
          </a:p>
          <a:p>
            <a:pPr eaLnBrk="1" hangingPunct="1"/>
            <a:r>
              <a:rPr lang="en-US" smtClean="0"/>
              <a:t>The combination of population definition and survey mode suggests the sample frames available.</a:t>
            </a:r>
          </a:p>
          <a:p>
            <a:pPr eaLnBrk="1" hangingPunct="1"/>
            <a:r>
              <a:rPr lang="en-US" smtClean="0"/>
              <a:t>Sample frames may be census tracts, lists of addresses, membership rosters, or individuals who respond to an advertisement.</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4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4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build="p" bldLvl="2"/>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7200"/>
            <a:ext cx="8229600" cy="1143000"/>
          </a:xfrm>
        </p:spPr>
        <p:txBody>
          <a:bodyPr rtlCol="0">
            <a:normAutofit fontScale="90000"/>
          </a:bodyPr>
          <a:lstStyle/>
          <a:p>
            <a:pPr eaLnBrk="1" fontAlgn="auto" hangingPunct="1">
              <a:spcAft>
                <a:spcPts val="0"/>
              </a:spcAft>
              <a:defRPr/>
            </a:pPr>
            <a:r>
              <a:rPr lang="en-US" sz="4200" dirty="0" smtClean="0"/>
              <a:t>Example from acculturation study</a:t>
            </a:r>
            <a:r>
              <a:rPr lang="en-US" dirty="0"/>
              <a:t/>
            </a:r>
            <a:br>
              <a:rPr lang="en-US" dirty="0"/>
            </a:br>
            <a:endParaRPr lang="en-US" dirty="0"/>
          </a:p>
        </p:txBody>
      </p:sp>
      <p:sp>
        <p:nvSpPr>
          <p:cNvPr id="326659" name="Content Placeholder 2"/>
          <p:cNvSpPr>
            <a:spLocks noGrp="1"/>
          </p:cNvSpPr>
          <p:nvPr>
            <p:ph idx="4294967295"/>
          </p:nvPr>
        </p:nvSpPr>
        <p:spPr>
          <a:xfrm>
            <a:off x="0" y="1371600"/>
            <a:ext cx="9144000" cy="4525963"/>
          </a:xfrm>
        </p:spPr>
        <p:txBody>
          <a:bodyPr/>
          <a:lstStyle/>
          <a:p>
            <a:pPr eaLnBrk="1" hangingPunct="1"/>
            <a:r>
              <a:rPr lang="en-US" b="1" smtClean="0"/>
              <a:t>GOAL:  </a:t>
            </a:r>
            <a:r>
              <a:rPr lang="en-US" smtClean="0"/>
              <a:t>develop a personal-network measure of acculturation to predict migrant behavior outcomes</a:t>
            </a:r>
          </a:p>
          <a:p>
            <a:pPr eaLnBrk="1" hangingPunct="1"/>
            <a:r>
              <a:rPr lang="en-US" b="1" smtClean="0"/>
              <a:t>CHALLENGE:  </a:t>
            </a:r>
            <a:r>
              <a:rPr lang="en-US" smtClean="0"/>
              <a:t>develop an acculturation measure not dependent on language and/or geography</a:t>
            </a:r>
          </a:p>
          <a:p>
            <a:pPr eaLnBrk="1" hangingPunct="1"/>
            <a:r>
              <a:rPr lang="en-US" b="1" smtClean="0"/>
              <a:t>POPULATION:  </a:t>
            </a:r>
            <a:r>
              <a:rPr lang="en-US" smtClean="0"/>
              <a:t>migrants in the US and Spain</a:t>
            </a:r>
          </a:p>
          <a:p>
            <a:pPr eaLnBrk="1" hangingPunct="1"/>
            <a:r>
              <a:rPr lang="en-US" b="1" smtClean="0"/>
              <a:t>SURVEY MODE:  </a:t>
            </a:r>
            <a:r>
              <a:rPr lang="en-US" smtClean="0"/>
              <a:t>face-to-face computer assisted</a:t>
            </a:r>
          </a:p>
          <a:p>
            <a:pPr eaLnBrk="1" hangingPunct="1"/>
            <a:r>
              <a:rPr lang="en-US" b="1" smtClean="0"/>
              <a:t>SAMPLE FRAME:  </a:t>
            </a:r>
            <a:r>
              <a:rPr lang="en-US" smtClean="0"/>
              <a:t>Miami, NYC, Barcelona;  n=535 recruitment via classifieds, flyers, and snowballing</a:t>
            </a:r>
          </a:p>
          <a:p>
            <a:pPr eaLnBrk="1" hangingPunct="1">
              <a:buFont typeface="Arial" charset="0"/>
              <a:buNone/>
            </a:pPr>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6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66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66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66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66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Title 1"/>
          <p:cNvSpPr>
            <a:spLocks noGrp="1"/>
          </p:cNvSpPr>
          <p:nvPr>
            <p:ph type="title" idx="4294967295"/>
          </p:nvPr>
        </p:nvSpPr>
        <p:spPr>
          <a:xfrm>
            <a:off x="0" y="0"/>
            <a:ext cx="8229600" cy="1143000"/>
          </a:xfrm>
        </p:spPr>
        <p:txBody>
          <a:bodyPr/>
          <a:lstStyle/>
          <a:p>
            <a:pPr eaLnBrk="1" hangingPunct="1"/>
            <a:r>
              <a:rPr lang="en-US" smtClean="0"/>
              <a:t>Questions about Ego</a:t>
            </a:r>
          </a:p>
        </p:txBody>
      </p:sp>
      <p:sp>
        <p:nvSpPr>
          <p:cNvPr id="3" name="Content Placeholder 2"/>
          <p:cNvSpPr>
            <a:spLocks noGrp="1"/>
          </p:cNvSpPr>
          <p:nvPr>
            <p:ph idx="4294967295"/>
          </p:nvPr>
        </p:nvSpPr>
        <p:spPr>
          <a:xfrm>
            <a:off x="0" y="1219200"/>
            <a:ext cx="9144000" cy="5638800"/>
          </a:xfrm>
        </p:spPr>
        <p:txBody>
          <a:bodyPr rtlCol="0">
            <a:normAutofit fontScale="77500" lnSpcReduction="20000"/>
          </a:bodyPr>
          <a:lstStyle/>
          <a:p>
            <a:pPr eaLnBrk="1" fontAlgn="auto" hangingPunct="1">
              <a:spcAft>
                <a:spcPts val="0"/>
              </a:spcAft>
              <a:defRPr/>
            </a:pPr>
            <a:r>
              <a:rPr lang="en-US" dirty="0" smtClean="0"/>
              <a:t>These are the dependent  (outcome) variables you will predict using network data, or the independent (explanatory) variables you will use to explain network data and for controls</a:t>
            </a:r>
          </a:p>
          <a:p>
            <a:pPr lvl="1" eaLnBrk="1" fontAlgn="auto" hangingPunct="1">
              <a:spcAft>
                <a:spcPts val="0"/>
              </a:spcAft>
              <a:defRPr/>
            </a:pPr>
            <a:r>
              <a:rPr lang="en-US" dirty="0" smtClean="0"/>
              <a:t>Dependent</a:t>
            </a:r>
          </a:p>
          <a:p>
            <a:pPr lvl="2" eaLnBrk="1" fontAlgn="auto" hangingPunct="1">
              <a:spcAft>
                <a:spcPts val="0"/>
              </a:spcAft>
              <a:defRPr/>
            </a:pPr>
            <a:r>
              <a:rPr lang="en-US" dirty="0" smtClean="0"/>
              <a:t>Depression</a:t>
            </a:r>
          </a:p>
          <a:p>
            <a:pPr lvl="2" eaLnBrk="1" fontAlgn="auto" hangingPunct="1">
              <a:spcAft>
                <a:spcPts val="0"/>
              </a:spcAft>
              <a:defRPr/>
            </a:pPr>
            <a:r>
              <a:rPr lang="en-US" dirty="0" smtClean="0"/>
              <a:t>Smoking</a:t>
            </a:r>
          </a:p>
          <a:p>
            <a:pPr lvl="2" eaLnBrk="1" fontAlgn="auto" hangingPunct="1">
              <a:spcAft>
                <a:spcPts val="0"/>
              </a:spcAft>
              <a:defRPr/>
            </a:pPr>
            <a:r>
              <a:rPr lang="en-US" dirty="0" smtClean="0"/>
              <a:t>Income</a:t>
            </a:r>
          </a:p>
          <a:p>
            <a:pPr lvl="1" eaLnBrk="1" fontAlgn="auto" hangingPunct="1">
              <a:spcAft>
                <a:spcPts val="0"/>
              </a:spcAft>
              <a:defRPr/>
            </a:pPr>
            <a:r>
              <a:rPr lang="en-US" dirty="0" smtClean="0"/>
              <a:t>Independent</a:t>
            </a:r>
          </a:p>
          <a:p>
            <a:pPr lvl="2" eaLnBrk="1" fontAlgn="auto" hangingPunct="1">
              <a:spcAft>
                <a:spcPts val="0"/>
              </a:spcAft>
              <a:defRPr/>
            </a:pPr>
            <a:r>
              <a:rPr lang="en-US" dirty="0" smtClean="0"/>
              <a:t>Number of moves in lifetime</a:t>
            </a:r>
          </a:p>
          <a:p>
            <a:pPr lvl="2" eaLnBrk="1" fontAlgn="auto" hangingPunct="1">
              <a:spcAft>
                <a:spcPts val="0"/>
              </a:spcAft>
              <a:defRPr/>
            </a:pPr>
            <a:r>
              <a:rPr lang="en-US" dirty="0" smtClean="0"/>
              <a:t>Hobbies</a:t>
            </a:r>
          </a:p>
          <a:p>
            <a:pPr lvl="1" eaLnBrk="1" fontAlgn="auto" hangingPunct="1">
              <a:spcAft>
                <a:spcPts val="0"/>
              </a:spcAft>
              <a:defRPr/>
            </a:pPr>
            <a:r>
              <a:rPr lang="en-US" dirty="0" smtClean="0"/>
              <a:t>Controls</a:t>
            </a:r>
          </a:p>
          <a:p>
            <a:pPr lvl="2" eaLnBrk="1" fontAlgn="auto" hangingPunct="1">
              <a:spcAft>
                <a:spcPts val="0"/>
              </a:spcAft>
              <a:defRPr/>
            </a:pPr>
            <a:r>
              <a:rPr lang="en-US" dirty="0" smtClean="0"/>
              <a:t>Age</a:t>
            </a:r>
          </a:p>
          <a:p>
            <a:pPr lvl="2" eaLnBrk="1" fontAlgn="auto" hangingPunct="1">
              <a:spcAft>
                <a:spcPts val="0"/>
              </a:spcAft>
              <a:defRPr/>
            </a:pPr>
            <a:r>
              <a:rPr lang="en-US" dirty="0" smtClean="0"/>
              <a:t>Sex </a:t>
            </a:r>
          </a:p>
          <a:p>
            <a:pPr eaLnBrk="1" fontAlgn="auto" hangingPunct="1">
              <a:spcAft>
                <a:spcPts val="0"/>
              </a:spcAft>
              <a:defRPr/>
            </a:pPr>
            <a:endParaRPr lang="en-US" dirty="0" smtClean="0"/>
          </a:p>
          <a:p>
            <a:pPr eaLnBrk="1" fontAlgn="auto" hangingPunct="1">
              <a:spcAft>
                <a:spcPts val="0"/>
              </a:spcAft>
              <a:defRPr/>
            </a:pPr>
            <a:r>
              <a:rPr lang="en-US" dirty="0" smtClean="0"/>
              <a:t>Be aware that it is common to find relationships between personal network variables and outcomes that disappear when control variables are introduced</a:t>
            </a:r>
          </a:p>
          <a:p>
            <a:pPr eaLnBrk="1" fontAlgn="auto" hangingPunct="1">
              <a:spcAft>
                <a:spcPts val="0"/>
              </a:spcAft>
              <a:defRPr/>
            </a:pPr>
            <a:endParaRPr lang="en-US" dirty="0" smtClean="0"/>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3600" b="1" dirty="0" smtClean="0"/>
              <a:t>Social Influences</a:t>
            </a:r>
            <a:endParaRPr lang="en-US" sz="3600" b="1" dirty="0"/>
          </a:p>
        </p:txBody>
      </p:sp>
      <p:sp>
        <p:nvSpPr>
          <p:cNvPr id="6147" name="Rectangle 3"/>
          <p:cNvSpPr>
            <a:spLocks noGrp="1" noChangeArrowheads="1"/>
          </p:cNvSpPr>
          <p:nvPr>
            <p:ph idx="1"/>
          </p:nvPr>
        </p:nvSpPr>
        <p:spPr>
          <a:xfrm>
            <a:off x="457200" y="1600201"/>
            <a:ext cx="8229600" cy="3429000"/>
          </a:xfrm>
        </p:spPr>
        <p:txBody>
          <a:bodyPr/>
          <a:lstStyle/>
          <a:p>
            <a:pPr>
              <a:lnSpc>
                <a:spcPct val="90000"/>
              </a:lnSpc>
            </a:pPr>
            <a:r>
              <a:rPr lang="en-US" sz="2800" dirty="0" smtClean="0"/>
              <a:t>Social scientists think that some outcomes or dependent variables are influenced by social factors. </a:t>
            </a:r>
            <a:endParaRPr lang="en-US" sz="2800" dirty="0"/>
          </a:p>
          <a:p>
            <a:pPr>
              <a:lnSpc>
                <a:spcPct val="90000"/>
              </a:lnSpc>
              <a:buFontTx/>
              <a:buNone/>
            </a:pPr>
            <a:endParaRPr lang="en-US" sz="2800" dirty="0"/>
          </a:p>
          <a:p>
            <a:pPr>
              <a:lnSpc>
                <a:spcPct val="90000"/>
              </a:lnSpc>
            </a:pPr>
            <a:r>
              <a:rPr lang="en-US" sz="2800" dirty="0" smtClean="0"/>
              <a:t>For example, it is commonly accepted that adolescents start smoking because of their peers.</a:t>
            </a:r>
            <a:endParaRPr lang="en-US" sz="2800" dirty="0"/>
          </a:p>
          <a:p>
            <a:pPr>
              <a:lnSpc>
                <a:spcPct val="90000"/>
              </a:lnSpc>
              <a:buFontTx/>
              <a:buNone/>
            </a:pPr>
            <a:endParaRPr lang="en-US" sz="2800" dirty="0"/>
          </a:p>
          <a:p>
            <a:pPr>
              <a:lnSpc>
                <a:spcPct val="90000"/>
              </a:lnSpc>
            </a:pPr>
            <a:r>
              <a:rPr lang="en-US" sz="2800" dirty="0" smtClean="0"/>
              <a:t>Since peer influence is not easily observed directly, social scientists design questions that can be used as proxies for peer influence.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8600" y="0"/>
            <a:ext cx="8686800" cy="1143000"/>
          </a:xfrm>
        </p:spPr>
        <p:txBody>
          <a:bodyPr/>
          <a:lstStyle/>
          <a:p>
            <a:r>
              <a:rPr lang="en-US" sz="2800" dirty="0" smtClean="0"/>
              <a:t>Example models from acculturation study</a:t>
            </a:r>
            <a:br>
              <a:rPr lang="en-US" sz="2800" dirty="0" smtClean="0"/>
            </a:br>
            <a:r>
              <a:rPr lang="en-US" sz="2400" dirty="0" err="1" smtClean="0"/>
              <a:t>Prob</a:t>
            </a:r>
            <a:r>
              <a:rPr lang="en-US" sz="2400" dirty="0"/>
              <a:t>&gt;|t| for models using average degree centrality</a:t>
            </a:r>
          </a:p>
        </p:txBody>
      </p:sp>
      <p:graphicFrame>
        <p:nvGraphicFramePr>
          <p:cNvPr id="105322" name="Group 874"/>
          <p:cNvGraphicFramePr>
            <a:graphicFrameLocks noGrp="1"/>
          </p:cNvGraphicFramePr>
          <p:nvPr>
            <p:ph type="tbl" idx="1"/>
          </p:nvPr>
        </p:nvGraphicFramePr>
        <p:xfrm>
          <a:off x="304800" y="1219200"/>
          <a:ext cx="8229600" cy="5325428"/>
        </p:xfrm>
        <a:graphic>
          <a:graphicData uri="http://schemas.openxmlformats.org/drawingml/2006/table">
            <a:tbl>
              <a:tblPr/>
              <a:tblGrid>
                <a:gridCol w="3717925"/>
                <a:gridCol w="930275"/>
                <a:gridCol w="1339850"/>
                <a:gridCol w="1133475"/>
                <a:gridCol w="1108075"/>
              </a:tblGrid>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Variable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Health</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Depression</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Smoking</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Children</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Average Degree Centrality (density)</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0.2546</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0.0487</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0.0026</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0.1516</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Sex (1=Male)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0.0001</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0.9235</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0.0009</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0.0299</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Generation (1=First)</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0.6672</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0.0230</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0.0412</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0.4297</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Age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0.4674</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0.0051</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0.0747</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0.4934</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Skin color (1=White)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0.5495</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0.7051</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0.3473</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0.4874</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Marital status (1=Never Married)</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0.0451</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0.2639</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0.1571</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0.0001</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Employed (1=No)</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0.3921</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0.0127</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0.2389</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0.2501</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Education (1=Secondary)</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0.0001</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0.0073</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0.2439</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0.0004</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Legal (1=Yes)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0.1428</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0.2537</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0.1330</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0.3468</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1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R Square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0.0732</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0.0619</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0.0677</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0.2543</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Tm="28381"/>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Title 1"/>
          <p:cNvSpPr>
            <a:spLocks noGrp="1"/>
          </p:cNvSpPr>
          <p:nvPr>
            <p:ph type="title" idx="4294967295"/>
          </p:nvPr>
        </p:nvSpPr>
        <p:spPr>
          <a:xfrm>
            <a:off x="0" y="274638"/>
            <a:ext cx="8229600" cy="1143000"/>
          </a:xfrm>
        </p:spPr>
        <p:txBody>
          <a:bodyPr/>
          <a:lstStyle/>
          <a:p>
            <a:pPr eaLnBrk="1" hangingPunct="1"/>
            <a:r>
              <a:rPr lang="en-US" smtClean="0"/>
              <a:t>Writing Questions</a:t>
            </a:r>
          </a:p>
        </p:txBody>
      </p:sp>
      <p:sp>
        <p:nvSpPr>
          <p:cNvPr id="330755" name="Content Placeholder 2"/>
          <p:cNvSpPr>
            <a:spLocks noGrp="1"/>
          </p:cNvSpPr>
          <p:nvPr>
            <p:ph idx="4294967295"/>
          </p:nvPr>
        </p:nvSpPr>
        <p:spPr>
          <a:xfrm>
            <a:off x="304800" y="1600200"/>
            <a:ext cx="8839200" cy="5257800"/>
          </a:xfrm>
        </p:spPr>
        <p:txBody>
          <a:bodyPr/>
          <a:lstStyle/>
          <a:p>
            <a:pPr eaLnBrk="1" hangingPunct="1"/>
            <a:r>
              <a:rPr lang="en-US" dirty="0" smtClean="0"/>
              <a:t>Be mindful of </a:t>
            </a:r>
            <a:r>
              <a:rPr lang="en-US" i="1" dirty="0" smtClean="0"/>
              <a:t>levels of measurement</a:t>
            </a:r>
            <a:r>
              <a:rPr lang="en-US" dirty="0" smtClean="0"/>
              <a:t> and the limitations/advantages each provides (nominal, ordinal, interval and ratio)</a:t>
            </a:r>
          </a:p>
          <a:p>
            <a:pPr eaLnBrk="1" hangingPunct="1"/>
            <a:endParaRPr lang="en-US" dirty="0" smtClean="0"/>
          </a:p>
          <a:p>
            <a:pPr eaLnBrk="1" hangingPunct="1"/>
            <a:r>
              <a:rPr lang="en-US" dirty="0" smtClean="0"/>
              <a:t>Ensure </a:t>
            </a:r>
            <a:r>
              <a:rPr lang="en-US" dirty="0" smtClean="0"/>
              <a:t>that your questions are </a:t>
            </a:r>
            <a:r>
              <a:rPr lang="en-US" i="1" dirty="0" smtClean="0"/>
              <a:t>valid</a:t>
            </a:r>
            <a:r>
              <a:rPr lang="en-US" dirty="0" smtClean="0"/>
              <a:t>, brief, and are not </a:t>
            </a:r>
            <a:r>
              <a:rPr lang="en-US" i="1" dirty="0" smtClean="0"/>
              <a:t>double-barreled </a:t>
            </a:r>
            <a:r>
              <a:rPr lang="en-US" dirty="0" smtClean="0"/>
              <a:t>or </a:t>
            </a:r>
            <a:r>
              <a:rPr lang="en-US" i="1" dirty="0" smtClean="0"/>
              <a:t>leading</a:t>
            </a:r>
            <a:r>
              <a:rPr lang="en-US" dirty="0" smtClean="0"/>
              <a:t> </a:t>
            </a:r>
          </a:p>
          <a:p>
            <a:pPr eaLnBrk="1" hangingPunct="1"/>
            <a:endParaRPr lang="en-US" dirty="0" smtClean="0"/>
          </a:p>
          <a:p>
            <a:pPr eaLnBrk="1" hangingPunct="1"/>
            <a:r>
              <a:rPr lang="en-US" dirty="0" smtClean="0"/>
              <a:t>You </a:t>
            </a:r>
            <a:r>
              <a:rPr lang="en-US" dirty="0" smtClean="0"/>
              <a:t>can ensure survey efficiency by utilizing questionnaire authoring software with </a:t>
            </a:r>
            <a:r>
              <a:rPr lang="en-US" i="1" dirty="0" smtClean="0"/>
              <a:t>skip logic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0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07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0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Title 1"/>
          <p:cNvSpPr>
            <a:spLocks noGrp="1"/>
          </p:cNvSpPr>
          <p:nvPr>
            <p:ph type="title" idx="4294967295"/>
          </p:nvPr>
        </p:nvSpPr>
        <p:spPr>
          <a:xfrm>
            <a:off x="0" y="274638"/>
            <a:ext cx="8229600" cy="1143000"/>
          </a:xfrm>
        </p:spPr>
        <p:txBody>
          <a:bodyPr/>
          <a:lstStyle/>
          <a:p>
            <a:r>
              <a:rPr lang="en-US" smtClean="0"/>
              <a:t>Name generators</a:t>
            </a:r>
          </a:p>
        </p:txBody>
      </p:sp>
      <p:sp>
        <p:nvSpPr>
          <p:cNvPr id="332803" name="Content Placeholder 2"/>
          <p:cNvSpPr>
            <a:spLocks noGrp="1"/>
          </p:cNvSpPr>
          <p:nvPr>
            <p:ph idx="4294967295"/>
          </p:nvPr>
        </p:nvSpPr>
        <p:spPr>
          <a:xfrm>
            <a:off x="0" y="1600200"/>
            <a:ext cx="8229600" cy="4525963"/>
          </a:xfrm>
        </p:spPr>
        <p:txBody>
          <a:bodyPr/>
          <a:lstStyle/>
          <a:p>
            <a:pPr>
              <a:spcAft>
                <a:spcPts val="1200"/>
              </a:spcAft>
            </a:pPr>
            <a:r>
              <a:rPr lang="en-US" dirty="0" smtClean="0"/>
              <a:t>Only ego knows who is in his or her network.</a:t>
            </a:r>
          </a:p>
          <a:p>
            <a:pPr>
              <a:spcBef>
                <a:spcPts val="1200"/>
              </a:spcBef>
              <a:spcAft>
                <a:spcPts val="768"/>
              </a:spcAft>
            </a:pPr>
            <a:r>
              <a:rPr lang="en-US" dirty="0" smtClean="0"/>
              <a:t>Name </a:t>
            </a:r>
            <a:r>
              <a:rPr lang="en-US" dirty="0" smtClean="0"/>
              <a:t>generators are questions used to elicit alter names.</a:t>
            </a:r>
          </a:p>
          <a:p>
            <a:pPr>
              <a:spcAft>
                <a:spcPts val="1200"/>
              </a:spcAft>
            </a:pPr>
            <a:r>
              <a:rPr lang="en-US" dirty="0" smtClean="0"/>
              <a:t>Elicitation </a:t>
            </a:r>
            <a:r>
              <a:rPr lang="en-US" dirty="0" smtClean="0"/>
              <a:t>will always be biased because:</a:t>
            </a:r>
          </a:p>
          <a:p>
            <a:pPr lvl="1"/>
            <a:r>
              <a:rPr lang="en-US" dirty="0" smtClean="0"/>
              <a:t>Names are not stored randomly in memory</a:t>
            </a:r>
          </a:p>
          <a:p>
            <a:pPr lvl="1"/>
            <a:r>
              <a:rPr lang="en-US" dirty="0" smtClean="0"/>
              <a:t>Many variables can impact the way names are recalled</a:t>
            </a:r>
          </a:p>
          <a:p>
            <a:pPr lvl="1"/>
            <a:r>
              <a:rPr lang="en-US" dirty="0" smtClean="0"/>
              <a:t>Respondents have varying levels of energy and interest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2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280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280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280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28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Title 1"/>
          <p:cNvSpPr>
            <a:spLocks noGrp="1"/>
          </p:cNvSpPr>
          <p:nvPr>
            <p:ph type="title" idx="4294967295"/>
          </p:nvPr>
        </p:nvSpPr>
        <p:spPr>
          <a:xfrm>
            <a:off x="0" y="274638"/>
            <a:ext cx="8229600" cy="1143000"/>
          </a:xfrm>
        </p:spPr>
        <p:txBody>
          <a:bodyPr/>
          <a:lstStyle/>
          <a:p>
            <a:r>
              <a:rPr lang="en-US" smtClean="0"/>
              <a:t>Variables that might impact how names are recalled</a:t>
            </a:r>
          </a:p>
        </p:txBody>
      </p:sp>
      <p:sp>
        <p:nvSpPr>
          <p:cNvPr id="334850" name="Content Placeholder 2"/>
          <p:cNvSpPr>
            <a:spLocks noGrp="1"/>
          </p:cNvSpPr>
          <p:nvPr>
            <p:ph sz="half" idx="4294967295"/>
          </p:nvPr>
        </p:nvSpPr>
        <p:spPr>
          <a:xfrm>
            <a:off x="0" y="1905000"/>
            <a:ext cx="4038600" cy="4525963"/>
          </a:xfrm>
        </p:spPr>
        <p:txBody>
          <a:bodyPr/>
          <a:lstStyle/>
          <a:p>
            <a:r>
              <a:rPr lang="en-US" sz="2400" b="1" dirty="0" smtClean="0"/>
              <a:t>The setting</a:t>
            </a:r>
          </a:p>
          <a:p>
            <a:pPr lvl="1"/>
            <a:r>
              <a:rPr lang="en-US" sz="2400" dirty="0" smtClean="0"/>
              <a:t>Home</a:t>
            </a:r>
          </a:p>
          <a:p>
            <a:pPr lvl="1"/>
            <a:r>
              <a:rPr lang="en-US" sz="2400" dirty="0" smtClean="0"/>
              <a:t>Work</a:t>
            </a:r>
          </a:p>
          <a:p>
            <a:endParaRPr lang="en-US" sz="2400" b="1" dirty="0" smtClean="0"/>
          </a:p>
          <a:p>
            <a:r>
              <a:rPr lang="en-US" sz="2400" b="1" dirty="0" smtClean="0"/>
              <a:t>The </a:t>
            </a:r>
            <a:r>
              <a:rPr lang="en-US" sz="2400" b="1" dirty="0" smtClean="0"/>
              <a:t>use of external aids</a:t>
            </a:r>
          </a:p>
          <a:p>
            <a:pPr lvl="1"/>
            <a:r>
              <a:rPr lang="en-US" sz="2400" dirty="0" smtClean="0"/>
              <a:t>Phone</a:t>
            </a:r>
          </a:p>
          <a:p>
            <a:pPr lvl="1"/>
            <a:r>
              <a:rPr lang="en-US" sz="2400" dirty="0" smtClean="0"/>
              <a:t>Address book</a:t>
            </a:r>
          </a:p>
          <a:p>
            <a:pPr lvl="1"/>
            <a:r>
              <a:rPr lang="en-US" sz="2400" dirty="0" err="1" smtClean="0"/>
              <a:t>Facebook</a:t>
            </a:r>
            <a:endParaRPr lang="en-US" sz="2400" dirty="0" smtClean="0"/>
          </a:p>
          <a:p>
            <a:pPr lvl="1"/>
            <a:r>
              <a:rPr lang="en-US" sz="2400" dirty="0" smtClean="0"/>
              <a:t>Others sitting nearby</a:t>
            </a:r>
          </a:p>
          <a:p>
            <a:pPr lvl="1">
              <a:buFont typeface="Arial" charset="0"/>
              <a:buNone/>
            </a:pPr>
            <a:endParaRPr lang="en-US" sz="2400" dirty="0" smtClean="0"/>
          </a:p>
        </p:txBody>
      </p:sp>
      <p:sp>
        <p:nvSpPr>
          <p:cNvPr id="334851" name="Content Placeholder 3"/>
          <p:cNvSpPr>
            <a:spLocks noGrp="1"/>
          </p:cNvSpPr>
          <p:nvPr>
            <p:ph sz="half" idx="4294967295"/>
          </p:nvPr>
        </p:nvSpPr>
        <p:spPr>
          <a:xfrm>
            <a:off x="5105400" y="1905000"/>
            <a:ext cx="4038600" cy="4525963"/>
          </a:xfrm>
        </p:spPr>
        <p:txBody>
          <a:bodyPr/>
          <a:lstStyle/>
          <a:p>
            <a:r>
              <a:rPr lang="en-US" sz="2400" b="1" dirty="0" smtClean="0"/>
              <a:t>Serial effects to naming</a:t>
            </a:r>
          </a:p>
          <a:p>
            <a:pPr lvl="1"/>
            <a:r>
              <a:rPr lang="en-US" sz="2400" dirty="0" smtClean="0"/>
              <a:t>Alters with similar names</a:t>
            </a:r>
          </a:p>
          <a:p>
            <a:pPr lvl="1"/>
            <a:r>
              <a:rPr lang="en-US" sz="2400" dirty="0" smtClean="0"/>
              <a:t>Alters in groups</a:t>
            </a:r>
          </a:p>
          <a:p>
            <a:endParaRPr lang="en-US" sz="2400" b="1" dirty="0" smtClean="0"/>
          </a:p>
          <a:p>
            <a:r>
              <a:rPr lang="en-US" sz="2400" b="1" dirty="0" smtClean="0"/>
              <a:t>Chronology</a:t>
            </a:r>
            <a:endParaRPr lang="en-US" sz="2400" b="1" dirty="0" smtClean="0"/>
          </a:p>
          <a:p>
            <a:pPr lvl="1"/>
            <a:r>
              <a:rPr lang="en-US" sz="2400" dirty="0" smtClean="0"/>
              <a:t>Frequency of contact</a:t>
            </a:r>
          </a:p>
          <a:p>
            <a:pPr lvl="1"/>
            <a:r>
              <a:rPr lang="en-US" sz="2400" dirty="0" smtClean="0"/>
              <a:t>Duration</a:t>
            </a:r>
          </a:p>
          <a:p>
            <a:endParaRPr lang="en-US" sz="2800"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Title 4"/>
          <p:cNvSpPr>
            <a:spLocks noGrp="1"/>
          </p:cNvSpPr>
          <p:nvPr>
            <p:ph type="title" idx="4294967295"/>
          </p:nvPr>
        </p:nvSpPr>
        <p:spPr>
          <a:xfrm>
            <a:off x="0" y="0"/>
            <a:ext cx="8229600" cy="990600"/>
          </a:xfrm>
        </p:spPr>
        <p:txBody>
          <a:bodyPr/>
          <a:lstStyle/>
          <a:p>
            <a:r>
              <a:rPr lang="en-US" dirty="0" smtClean="0"/>
              <a:t>Ways to control (select) bias</a:t>
            </a:r>
          </a:p>
        </p:txBody>
      </p:sp>
      <p:sp>
        <p:nvSpPr>
          <p:cNvPr id="336899" name="Content Placeholder 5"/>
          <p:cNvSpPr>
            <a:spLocks noGrp="1"/>
          </p:cNvSpPr>
          <p:nvPr>
            <p:ph idx="4294967295"/>
          </p:nvPr>
        </p:nvSpPr>
        <p:spPr>
          <a:xfrm>
            <a:off x="0" y="1066800"/>
            <a:ext cx="8229600" cy="5562600"/>
          </a:xfrm>
        </p:spPr>
        <p:txBody>
          <a:bodyPr/>
          <a:lstStyle/>
          <a:p>
            <a:r>
              <a:rPr lang="en-US" sz="2800" b="1" dirty="0" smtClean="0"/>
              <a:t>Large sample of alters</a:t>
            </a:r>
          </a:p>
          <a:p>
            <a:pPr lvl="1"/>
            <a:r>
              <a:rPr lang="en-US" dirty="0" smtClean="0"/>
              <a:t>Name 45 alters.</a:t>
            </a:r>
          </a:p>
          <a:p>
            <a:r>
              <a:rPr lang="en-US" sz="2800" b="1" dirty="0" smtClean="0"/>
              <a:t>Force chronology</a:t>
            </a:r>
          </a:p>
          <a:p>
            <a:pPr lvl="1"/>
            <a:r>
              <a:rPr lang="en-US" dirty="0" smtClean="0"/>
              <a:t>List alters you saw most recently.</a:t>
            </a:r>
          </a:p>
          <a:p>
            <a:pPr lvl="1"/>
            <a:r>
              <a:rPr lang="en-US" dirty="0" smtClean="0"/>
              <a:t>Diary.</a:t>
            </a:r>
          </a:p>
          <a:p>
            <a:r>
              <a:rPr lang="en-US" sz="2800" b="1" dirty="0" smtClean="0"/>
              <a:t>Force structure</a:t>
            </a:r>
          </a:p>
          <a:p>
            <a:pPr lvl="1"/>
            <a:r>
              <a:rPr lang="en-US" dirty="0" smtClean="0"/>
              <a:t>Name as many unrelated pairs and isolates.</a:t>
            </a:r>
          </a:p>
          <a:p>
            <a:r>
              <a:rPr lang="en-US" sz="2800" b="1" dirty="0" smtClean="0"/>
              <a:t>Force closeness</a:t>
            </a:r>
          </a:p>
          <a:p>
            <a:pPr lvl="1"/>
            <a:r>
              <a:rPr lang="en-US" dirty="0" smtClean="0"/>
              <a:t>Name people you talk to about important matters.</a:t>
            </a:r>
          </a:p>
          <a:p>
            <a:r>
              <a:rPr lang="en-US" sz="2800" b="1" dirty="0" smtClean="0"/>
              <a:t>Attempt randomness</a:t>
            </a:r>
          </a:p>
          <a:p>
            <a:pPr lvl="1"/>
            <a:r>
              <a:rPr lang="en-US" dirty="0" smtClean="0"/>
              <a:t>Name people with specific first names.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68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68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68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68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689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689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689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689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689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6899">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68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9"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Title 1"/>
          <p:cNvSpPr>
            <a:spLocks noGrp="1"/>
          </p:cNvSpPr>
          <p:nvPr>
            <p:ph type="title" idx="4294967295"/>
          </p:nvPr>
        </p:nvSpPr>
        <p:spPr>
          <a:xfrm>
            <a:off x="0" y="0"/>
            <a:ext cx="8229600" cy="762000"/>
          </a:xfrm>
        </p:spPr>
        <p:txBody>
          <a:bodyPr/>
          <a:lstStyle/>
          <a:p>
            <a:r>
              <a:rPr lang="en-US" dirty="0" smtClean="0"/>
              <a:t>Limited or unlimited</a:t>
            </a:r>
          </a:p>
        </p:txBody>
      </p:sp>
      <p:sp>
        <p:nvSpPr>
          <p:cNvPr id="338947" name="Content Placeholder 2"/>
          <p:cNvSpPr>
            <a:spLocks noGrp="1"/>
          </p:cNvSpPr>
          <p:nvPr>
            <p:ph idx="4294967295"/>
          </p:nvPr>
        </p:nvSpPr>
        <p:spPr>
          <a:xfrm>
            <a:off x="0" y="914400"/>
            <a:ext cx="8229600" cy="5791200"/>
          </a:xfrm>
        </p:spPr>
        <p:txBody>
          <a:bodyPr/>
          <a:lstStyle/>
          <a:p>
            <a:r>
              <a:rPr lang="en-US" sz="2400" b="1" dirty="0" smtClean="0"/>
              <a:t>Many reasons </a:t>
            </a:r>
            <a:r>
              <a:rPr lang="en-US" sz="2400" b="1" dirty="0" smtClean="0"/>
              <a:t>respondents stop listing alters.</a:t>
            </a:r>
          </a:p>
          <a:p>
            <a:pPr lvl="1"/>
            <a:r>
              <a:rPr lang="en-US" sz="2400" dirty="0" smtClean="0"/>
              <a:t>They list all relevant alters.</a:t>
            </a:r>
          </a:p>
          <a:p>
            <a:pPr lvl="1"/>
            <a:r>
              <a:rPr lang="en-US" sz="2400" dirty="0" smtClean="0"/>
              <a:t>Memory.</a:t>
            </a:r>
          </a:p>
          <a:p>
            <a:pPr lvl="1"/>
            <a:r>
              <a:rPr lang="en-US" sz="2400" dirty="0" smtClean="0"/>
              <a:t>Fatigue.</a:t>
            </a:r>
          </a:p>
          <a:p>
            <a:pPr lvl="1"/>
            <a:r>
              <a:rPr lang="en-US" sz="2400" dirty="0" smtClean="0"/>
              <a:t>Motivation.</a:t>
            </a:r>
          </a:p>
          <a:p>
            <a:r>
              <a:rPr lang="en-US" sz="2400" b="1" dirty="0" smtClean="0"/>
              <a:t>The number of alters listed is not a good proxy for network size</a:t>
            </a:r>
          </a:p>
          <a:p>
            <a:r>
              <a:rPr lang="en-US" sz="2400" b="1" dirty="0" smtClean="0"/>
              <a:t>There are other ways to get network size.</a:t>
            </a:r>
          </a:p>
          <a:p>
            <a:pPr lvl="1"/>
            <a:r>
              <a:rPr lang="en-US" sz="2400" dirty="0" smtClean="0"/>
              <a:t>RSW.</a:t>
            </a:r>
          </a:p>
          <a:p>
            <a:pPr lvl="1"/>
            <a:r>
              <a:rPr lang="en-US" sz="2400" dirty="0" smtClean="0"/>
              <a:t>Network Scale-up Method.</a:t>
            </a:r>
          </a:p>
          <a:p>
            <a:r>
              <a:rPr lang="en-US" sz="2400" b="1" dirty="0" smtClean="0"/>
              <a:t>Structural metrics with different numbers of alters requires normalization.</a:t>
            </a:r>
          </a:p>
          <a:p>
            <a:r>
              <a:rPr lang="en-US" sz="2400" b="1" dirty="0" smtClean="0"/>
              <a:t>Sometimes is preferable to have respondents do the same amount of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9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9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89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89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89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894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894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894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894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894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89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7"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Title 1"/>
          <p:cNvSpPr>
            <a:spLocks noGrp="1"/>
          </p:cNvSpPr>
          <p:nvPr>
            <p:ph type="title" idx="4294967295"/>
          </p:nvPr>
        </p:nvSpPr>
        <p:spPr>
          <a:xfrm>
            <a:off x="0" y="0"/>
            <a:ext cx="8229600" cy="1143000"/>
          </a:xfrm>
        </p:spPr>
        <p:txBody>
          <a:bodyPr/>
          <a:lstStyle/>
          <a:p>
            <a:r>
              <a:rPr lang="en-US" dirty="0" smtClean="0"/>
              <a:t>Names or initials</a:t>
            </a:r>
          </a:p>
        </p:txBody>
      </p:sp>
      <p:sp>
        <p:nvSpPr>
          <p:cNvPr id="340995" name="Content Placeholder 2"/>
          <p:cNvSpPr>
            <a:spLocks noGrp="1"/>
          </p:cNvSpPr>
          <p:nvPr>
            <p:ph idx="4294967295"/>
          </p:nvPr>
        </p:nvSpPr>
        <p:spPr>
          <a:xfrm>
            <a:off x="0" y="1371600"/>
            <a:ext cx="8229600" cy="4525963"/>
          </a:xfrm>
        </p:spPr>
        <p:txBody>
          <a:bodyPr/>
          <a:lstStyle/>
          <a:p>
            <a:r>
              <a:rPr lang="en-US" dirty="0" smtClean="0"/>
              <a:t>Some Human Subjects Review Boards do not like alter names being listed.</a:t>
            </a:r>
          </a:p>
          <a:p>
            <a:pPr lvl="1"/>
            <a:r>
              <a:rPr lang="en-US" dirty="0" smtClean="0"/>
              <a:t>Personal health information.</a:t>
            </a:r>
          </a:p>
          <a:p>
            <a:pPr lvl="1"/>
            <a:r>
              <a:rPr lang="en-US" dirty="0" smtClean="0"/>
              <a:t>Revealing illegal or dangerous activity.</a:t>
            </a:r>
          </a:p>
          <a:p>
            <a:endParaRPr lang="en-US" dirty="0" smtClean="0"/>
          </a:p>
          <a:p>
            <a:r>
              <a:rPr lang="en-US" dirty="0" smtClean="0"/>
              <a:t>With </a:t>
            </a:r>
            <a:r>
              <a:rPr lang="en-US" dirty="0" smtClean="0"/>
              <a:t>many alters ego will need a name that they recognize later in the interview.</a:t>
            </a:r>
          </a:p>
          <a:p>
            <a:endParaRPr lang="en-US" dirty="0" smtClean="0"/>
          </a:p>
          <a:p>
            <a:r>
              <a:rPr lang="en-US" dirty="0" smtClean="0"/>
              <a:t>First </a:t>
            </a:r>
            <a:r>
              <a:rPr lang="en-US" dirty="0" smtClean="0"/>
              <a:t>and last name is preferable or </a:t>
            </a:r>
            <a:r>
              <a:rPr lang="en-US" i="1" dirty="0" err="1" smtClean="0"/>
              <a:t>WilSha</a:t>
            </a:r>
            <a:r>
              <a:rPr lang="en-US" dirty="0" smtClean="0"/>
              <a:t> for William Shakespeare.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09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09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09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099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09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3041" name="Title 1"/>
          <p:cNvSpPr>
            <a:spLocks noGrp="1"/>
          </p:cNvSpPr>
          <p:nvPr>
            <p:ph type="title" idx="4294967295"/>
          </p:nvPr>
        </p:nvSpPr>
        <p:spPr>
          <a:xfrm>
            <a:off x="0" y="274638"/>
            <a:ext cx="8229600" cy="1143000"/>
          </a:xfrm>
        </p:spPr>
        <p:txBody>
          <a:bodyPr/>
          <a:lstStyle/>
          <a:p>
            <a:r>
              <a:rPr lang="en-US" smtClean="0"/>
              <a:t>Online relations (Facebook)</a:t>
            </a:r>
          </a:p>
        </p:txBody>
      </p:sp>
      <p:sp>
        <p:nvSpPr>
          <p:cNvPr id="343043" name="Content Placeholder 2"/>
          <p:cNvSpPr>
            <a:spLocks noGrp="1"/>
          </p:cNvSpPr>
          <p:nvPr>
            <p:ph idx="4294967295"/>
          </p:nvPr>
        </p:nvSpPr>
        <p:spPr>
          <a:xfrm>
            <a:off x="0" y="1600200"/>
            <a:ext cx="8229600" cy="4525963"/>
          </a:xfrm>
        </p:spPr>
        <p:txBody>
          <a:bodyPr/>
          <a:lstStyle/>
          <a:p>
            <a:r>
              <a:rPr lang="en-US" smtClean="0"/>
              <a:t>Should online relationships count?</a:t>
            </a:r>
          </a:p>
          <a:p>
            <a:endParaRPr lang="en-US" smtClean="0"/>
          </a:p>
          <a:p>
            <a:r>
              <a:rPr lang="en-US" smtClean="0"/>
              <a:t>Relationships that exist outside should…</a:t>
            </a:r>
          </a:p>
          <a:p>
            <a:endParaRPr lang="en-US" smtClean="0"/>
          </a:p>
          <a:p>
            <a:r>
              <a:rPr lang="en-US" smtClean="0"/>
              <a:t>An understudied question is the nature of exclusively online relationships relative to offline relationships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3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30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30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Title 1"/>
          <p:cNvSpPr>
            <a:spLocks noGrp="1"/>
          </p:cNvSpPr>
          <p:nvPr>
            <p:ph type="title" idx="4294967295"/>
          </p:nvPr>
        </p:nvSpPr>
        <p:spPr>
          <a:xfrm>
            <a:off x="0" y="274638"/>
            <a:ext cx="8229600" cy="1143000"/>
          </a:xfrm>
        </p:spPr>
        <p:txBody>
          <a:bodyPr/>
          <a:lstStyle/>
          <a:p>
            <a:pPr eaLnBrk="1" hangingPunct="1"/>
            <a:r>
              <a:rPr lang="en-US" smtClean="0"/>
              <a:t>Personal Network Peculiarities</a:t>
            </a:r>
          </a:p>
        </p:txBody>
      </p:sp>
      <p:sp>
        <p:nvSpPr>
          <p:cNvPr id="349187" name="Content Placeholder 2"/>
          <p:cNvSpPr>
            <a:spLocks noGrp="1"/>
          </p:cNvSpPr>
          <p:nvPr>
            <p:ph idx="4294967295"/>
          </p:nvPr>
        </p:nvSpPr>
        <p:spPr>
          <a:xfrm>
            <a:off x="0" y="1905000"/>
            <a:ext cx="8229600" cy="4953000"/>
          </a:xfrm>
        </p:spPr>
        <p:txBody>
          <a:bodyPr/>
          <a:lstStyle/>
          <a:p>
            <a:pPr eaLnBrk="1" hangingPunct="1"/>
            <a:r>
              <a:rPr lang="en-US" smtClean="0"/>
              <a:t>Respondents may want to list dead people, long-lost friends, TV characters, or celebrities</a:t>
            </a:r>
          </a:p>
          <a:p>
            <a:pPr eaLnBrk="1" hangingPunct="1"/>
            <a:endParaRPr lang="en-US" smtClean="0"/>
          </a:p>
          <a:p>
            <a:pPr eaLnBrk="1" hangingPunct="1"/>
            <a:r>
              <a:rPr lang="en-US" smtClean="0"/>
              <a:t>They may have compromised memories</a:t>
            </a:r>
          </a:p>
          <a:p>
            <a:pPr eaLnBrk="1" hangingPunct="1">
              <a:buFont typeface="Arial" charset="0"/>
              <a:buNone/>
            </a:pPr>
            <a:endParaRPr lang="en-US" smtClean="0"/>
          </a:p>
          <a:p>
            <a:pPr eaLnBrk="1" hangingPunct="1"/>
            <a:r>
              <a:rPr lang="en-US" smtClean="0"/>
              <a:t>You may want to limit alters to people who  provide respondents specific kinds of support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91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91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Title 1"/>
          <p:cNvSpPr>
            <a:spLocks noGrp="1"/>
          </p:cNvSpPr>
          <p:nvPr>
            <p:ph type="title" idx="4294967295"/>
          </p:nvPr>
        </p:nvSpPr>
        <p:spPr>
          <a:xfrm>
            <a:off x="0" y="0"/>
            <a:ext cx="8229600" cy="1143000"/>
          </a:xfrm>
        </p:spPr>
        <p:txBody>
          <a:bodyPr/>
          <a:lstStyle/>
          <a:p>
            <a:pPr eaLnBrk="1" hangingPunct="1"/>
            <a:r>
              <a:rPr lang="en-US" smtClean="0"/>
              <a:t>Acculturation Example</a:t>
            </a:r>
          </a:p>
        </p:txBody>
      </p:sp>
      <p:sp>
        <p:nvSpPr>
          <p:cNvPr id="351235" name="Content Placeholder 2"/>
          <p:cNvSpPr>
            <a:spLocks noGrp="1"/>
          </p:cNvSpPr>
          <p:nvPr>
            <p:ph idx="4294967295"/>
          </p:nvPr>
        </p:nvSpPr>
        <p:spPr>
          <a:xfrm>
            <a:off x="0" y="1295400"/>
            <a:ext cx="8915400" cy="5562600"/>
          </a:xfrm>
        </p:spPr>
        <p:txBody>
          <a:bodyPr/>
          <a:lstStyle/>
          <a:p>
            <a:pPr eaLnBrk="1" hangingPunct="1"/>
            <a:r>
              <a:rPr lang="en-US" dirty="0" smtClean="0"/>
              <a:t>Our prompt (pretested) for </a:t>
            </a:r>
            <a:r>
              <a:rPr lang="en-US" dirty="0" err="1" smtClean="0"/>
              <a:t>freelisting</a:t>
            </a:r>
            <a:r>
              <a:rPr lang="en-US" dirty="0" smtClean="0"/>
              <a:t> 45 alters:</a:t>
            </a:r>
          </a:p>
          <a:p>
            <a:pPr algn="ctr" eaLnBrk="1" hangingPunct="1">
              <a:buFont typeface="Arial" charset="0"/>
              <a:buNone/>
            </a:pPr>
            <a:r>
              <a:rPr lang="en-US" i="1" dirty="0" smtClean="0"/>
              <a:t>  </a:t>
            </a:r>
          </a:p>
          <a:p>
            <a:pPr algn="just" eaLnBrk="1" hangingPunct="1">
              <a:buFont typeface="Arial" charset="0"/>
              <a:buNone/>
            </a:pPr>
            <a:r>
              <a:rPr lang="en-US" i="1" dirty="0" smtClean="0"/>
              <a:t>   “You know them and they know you by sight or by name.  You have had some contact with them in the past two years, either in person, by phone, by mail or by e-mail, and you could contact them again if you had to.”</a:t>
            </a:r>
          </a:p>
          <a:p>
            <a:pPr eaLnBrk="1" hangingPunct="1"/>
            <a:endParaRPr lang="en-US" dirty="0" smtClean="0"/>
          </a:p>
          <a:p>
            <a:pPr eaLnBrk="1" hangingPunct="1"/>
            <a:r>
              <a:rPr lang="en-US" dirty="0" smtClean="0"/>
              <a:t>Still, migrants often didn’t understand that alters who didn’t live in the host country could be listed </a:t>
            </a:r>
          </a:p>
          <a:p>
            <a:pPr eaLnBrk="1" hangingPunct="1">
              <a:buFont typeface="Arial" charset="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1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12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12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600" b="1" dirty="0" smtClean="0"/>
              <a:t>Questions </a:t>
            </a:r>
            <a:r>
              <a:rPr lang="en-US" sz="3600" b="1" dirty="0" smtClean="0"/>
              <a:t>(</a:t>
            </a:r>
            <a:r>
              <a:rPr lang="en-US" sz="3600" b="1" dirty="0" smtClean="0"/>
              <a:t>Proxy Measures)</a:t>
            </a:r>
            <a:endParaRPr lang="en-US" sz="3600" b="1" dirty="0"/>
          </a:p>
        </p:txBody>
      </p:sp>
      <p:sp>
        <p:nvSpPr>
          <p:cNvPr id="7171" name="Rectangle 3"/>
          <p:cNvSpPr>
            <a:spLocks noGrp="1" noChangeArrowheads="1"/>
          </p:cNvSpPr>
          <p:nvPr>
            <p:ph idx="1"/>
          </p:nvPr>
        </p:nvSpPr>
        <p:spPr/>
        <p:txBody>
          <a:bodyPr/>
          <a:lstStyle/>
          <a:p>
            <a:r>
              <a:rPr lang="en-US" dirty="0" smtClean="0"/>
              <a:t>Do your parents smoke? Parents)</a:t>
            </a:r>
            <a:endParaRPr lang="en-US" dirty="0"/>
          </a:p>
          <a:p>
            <a:endParaRPr lang="en-US" dirty="0"/>
          </a:p>
          <a:p>
            <a:r>
              <a:rPr lang="en-US" dirty="0" smtClean="0"/>
              <a:t>Do most of your friends smoke? (Friends)</a:t>
            </a:r>
            <a:endParaRPr lang="en-US" dirty="0"/>
          </a:p>
          <a:p>
            <a:pPr>
              <a:buFontTx/>
              <a:buNone/>
            </a:pPr>
            <a:endParaRPr lang="en-US" dirty="0"/>
          </a:p>
          <a:p>
            <a:r>
              <a:rPr lang="en-US" dirty="0" smtClean="0"/>
              <a:t>Have any of your friends ever offered you cigarettes? (Offered)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Title 1"/>
          <p:cNvSpPr>
            <a:spLocks noGrp="1"/>
          </p:cNvSpPr>
          <p:nvPr>
            <p:ph type="title" idx="4294967295"/>
          </p:nvPr>
        </p:nvSpPr>
        <p:spPr>
          <a:xfrm>
            <a:off x="0" y="0"/>
            <a:ext cx="8229600" cy="1143000"/>
          </a:xfrm>
        </p:spPr>
        <p:txBody>
          <a:bodyPr/>
          <a:lstStyle/>
          <a:p>
            <a:pPr eaLnBrk="1" hangingPunct="1"/>
            <a:r>
              <a:rPr lang="en-US" smtClean="0"/>
              <a:t>Other Elicitation Options</a:t>
            </a:r>
          </a:p>
        </p:txBody>
      </p:sp>
      <p:sp>
        <p:nvSpPr>
          <p:cNvPr id="3" name="Content Placeholder 2"/>
          <p:cNvSpPr>
            <a:spLocks noGrp="1"/>
          </p:cNvSpPr>
          <p:nvPr>
            <p:ph idx="4294967295"/>
          </p:nvPr>
        </p:nvSpPr>
        <p:spPr>
          <a:xfrm>
            <a:off x="0" y="1295400"/>
            <a:ext cx="9144000" cy="5562600"/>
          </a:xfrm>
        </p:spPr>
        <p:txBody>
          <a:bodyPr/>
          <a:lstStyle/>
          <a:p>
            <a:pPr eaLnBrk="1" hangingPunct="1">
              <a:lnSpc>
                <a:spcPct val="90000"/>
              </a:lnSpc>
            </a:pPr>
            <a:r>
              <a:rPr lang="en-US" dirty="0" smtClean="0"/>
              <a:t>You may want to let alters keep listing names to get a network size variable, but it is hard to know why people stop listing alters (fatigue, memory, etc.)</a:t>
            </a:r>
          </a:p>
          <a:p>
            <a:pPr eaLnBrk="1" hangingPunct="1">
              <a:lnSpc>
                <a:spcPct val="90000"/>
              </a:lnSpc>
            </a:pPr>
            <a:endParaRPr lang="en-US" dirty="0" smtClean="0"/>
          </a:p>
          <a:p>
            <a:pPr eaLnBrk="1" hangingPunct="1">
              <a:lnSpc>
                <a:spcPct val="90000"/>
              </a:lnSpc>
            </a:pPr>
            <a:r>
              <a:rPr lang="en-US" dirty="0" smtClean="0"/>
              <a:t>More likely, you will want less alters named, since personal network data collection is very intensive</a:t>
            </a:r>
          </a:p>
          <a:p>
            <a:pPr eaLnBrk="1" hangingPunct="1">
              <a:lnSpc>
                <a:spcPct val="90000"/>
              </a:lnSpc>
            </a:pPr>
            <a:endParaRPr lang="en-US" dirty="0" smtClean="0"/>
          </a:p>
          <a:p>
            <a:pPr eaLnBrk="1" hangingPunct="1">
              <a:lnSpc>
                <a:spcPct val="90000"/>
              </a:lnSpc>
            </a:pPr>
            <a:r>
              <a:rPr lang="en-US" dirty="0" smtClean="0"/>
              <a:t>You can use specialized prompts to more randomly elicit fewer alters or only ask questions about every </a:t>
            </a:r>
            <a:r>
              <a:rPr lang="en-US" i="1" dirty="0" smtClean="0"/>
              <a:t>N</a:t>
            </a:r>
            <a:r>
              <a:rPr lang="en-US" dirty="0" smtClean="0"/>
              <a:t>th alter named, but keep in mind that eliciting  fewer alters will </a:t>
            </a:r>
            <a:r>
              <a:rPr lang="en-US" i="1" dirty="0" smtClean="0"/>
              <a:t>unintentionally </a:t>
            </a:r>
            <a:r>
              <a:rPr lang="en-US" dirty="0" smtClean="0"/>
              <a:t>bias your sample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bodyPr>
          <a:lstStyle/>
          <a:p>
            <a:pPr eaLnBrk="1" fontAlgn="auto" hangingPunct="1">
              <a:spcAft>
                <a:spcPts val="0"/>
              </a:spcAft>
              <a:defRPr/>
            </a:pPr>
            <a:r>
              <a:rPr lang="en-US" b="1" dirty="0" smtClean="0"/>
              <a:t>Asking Questions about Alters</a:t>
            </a:r>
            <a:r>
              <a:rPr lang="en-US" dirty="0" smtClean="0"/>
              <a:t/>
            </a:r>
            <a:br>
              <a:rPr lang="en-US" dirty="0" smtClean="0"/>
            </a:br>
            <a:r>
              <a:rPr lang="en-US" dirty="0" smtClean="0"/>
              <a:t>(Name Interpreters)</a:t>
            </a:r>
          </a:p>
        </p:txBody>
      </p:sp>
      <p:sp>
        <p:nvSpPr>
          <p:cNvPr id="3" name="Content Placeholder 2"/>
          <p:cNvSpPr>
            <a:spLocks noGrp="1"/>
          </p:cNvSpPr>
          <p:nvPr>
            <p:ph idx="1"/>
          </p:nvPr>
        </p:nvSpPr>
        <p:spPr>
          <a:xfrm>
            <a:off x="457200" y="1752600"/>
            <a:ext cx="8229600" cy="5105400"/>
          </a:xfrm>
        </p:spPr>
        <p:txBody>
          <a:bodyPr rtlCol="0">
            <a:normAutofit lnSpcReduction="10000"/>
          </a:bodyPr>
          <a:lstStyle/>
          <a:p>
            <a:pPr eaLnBrk="1" fontAlgn="auto" hangingPunct="1">
              <a:spcAft>
                <a:spcPts val="0"/>
              </a:spcAft>
              <a:buFont typeface="Arial" pitchFamily="34" charset="0"/>
              <a:buChar char="•"/>
              <a:defRPr/>
            </a:pPr>
            <a:r>
              <a:rPr lang="en-US" dirty="0" smtClean="0"/>
              <a:t>Try to avoid having respondents make uninformed guesses about people they know</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Still, some researchers argue it is really the respondents’ </a:t>
            </a:r>
            <a:r>
              <a:rPr lang="en-US" i="1" dirty="0" smtClean="0"/>
              <a:t>perception</a:t>
            </a:r>
            <a:r>
              <a:rPr lang="en-US" dirty="0" smtClean="0"/>
              <a:t> of their alters that influences their own attitudes and behaviors</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Figuring out how well a person knows their alters and the nature of their relationships is the most challenging interpretive activity</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29" name="Title 1"/>
          <p:cNvSpPr>
            <a:spLocks noGrp="1"/>
          </p:cNvSpPr>
          <p:nvPr>
            <p:ph type="title"/>
          </p:nvPr>
        </p:nvSpPr>
        <p:spPr>
          <a:xfrm>
            <a:off x="457200" y="0"/>
            <a:ext cx="8229600" cy="1143000"/>
          </a:xfrm>
        </p:spPr>
        <p:txBody>
          <a:bodyPr/>
          <a:lstStyle/>
          <a:p>
            <a:pPr eaLnBrk="1" hangingPunct="1"/>
            <a:r>
              <a:rPr lang="en-US" smtClean="0"/>
              <a:t>How well do you know…</a:t>
            </a:r>
          </a:p>
        </p:txBody>
      </p:sp>
      <p:sp>
        <p:nvSpPr>
          <p:cNvPr id="3" name="Content Placeholder 2"/>
          <p:cNvSpPr>
            <a:spLocks noGrp="1"/>
          </p:cNvSpPr>
          <p:nvPr>
            <p:ph idx="1"/>
          </p:nvPr>
        </p:nvSpPr>
        <p:spPr>
          <a:xfrm>
            <a:off x="0" y="1600200"/>
            <a:ext cx="9144000" cy="4800600"/>
          </a:xfrm>
        </p:spPr>
        <p:txBody>
          <a:bodyPr>
            <a:normAutofit/>
          </a:bodyPr>
          <a:lstStyle/>
          <a:p>
            <a:pPr eaLnBrk="1" hangingPunct="1">
              <a:lnSpc>
                <a:spcPct val="90000"/>
              </a:lnSpc>
              <a:spcAft>
                <a:spcPts val="1200"/>
              </a:spcAft>
            </a:pPr>
            <a:r>
              <a:rPr lang="en-US" sz="2800" dirty="0" smtClean="0"/>
              <a:t>Find out long the respondent has known the alter (duration) as well as their frequency and main mode of contact </a:t>
            </a:r>
          </a:p>
          <a:p>
            <a:pPr eaLnBrk="1" hangingPunct="1">
              <a:lnSpc>
                <a:spcPct val="90000"/>
              </a:lnSpc>
              <a:spcAft>
                <a:spcPts val="1200"/>
              </a:spcAft>
            </a:pPr>
            <a:r>
              <a:rPr lang="en-US" sz="2800" dirty="0" smtClean="0"/>
              <a:t>Research </a:t>
            </a:r>
            <a:r>
              <a:rPr lang="en-US" sz="2800" dirty="0" smtClean="0"/>
              <a:t>suggests that tie strength is best assessed using questions about </a:t>
            </a:r>
            <a:r>
              <a:rPr lang="en-US" sz="2800" i="1" dirty="0" smtClean="0"/>
              <a:t>closeness</a:t>
            </a:r>
          </a:p>
          <a:p>
            <a:pPr eaLnBrk="1" hangingPunct="1">
              <a:lnSpc>
                <a:spcPct val="90000"/>
              </a:lnSpc>
              <a:spcAft>
                <a:spcPts val="1200"/>
              </a:spcAft>
            </a:pPr>
            <a:r>
              <a:rPr lang="en-US" sz="2800" dirty="0" smtClean="0"/>
              <a:t>People tend to be less close to people they do not like, even though they may know a lot about them</a:t>
            </a:r>
          </a:p>
          <a:p>
            <a:pPr eaLnBrk="1" hangingPunct="1">
              <a:lnSpc>
                <a:spcPct val="90000"/>
              </a:lnSpc>
              <a:spcAft>
                <a:spcPts val="1200"/>
              </a:spcAft>
            </a:pPr>
            <a:r>
              <a:rPr lang="en-US" sz="2800" dirty="0" smtClean="0"/>
              <a:t>Asking </a:t>
            </a:r>
            <a:r>
              <a:rPr lang="en-US" sz="2800" i="1" dirty="0" smtClean="0"/>
              <a:t>how</a:t>
            </a:r>
            <a:r>
              <a:rPr lang="en-US" sz="2800" dirty="0" smtClean="0"/>
              <a:t> respondents know someone is also helpful – “How did you meet?” (school, work,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Title 1"/>
          <p:cNvSpPr>
            <a:spLocks noGrp="1"/>
          </p:cNvSpPr>
          <p:nvPr>
            <p:ph type="title"/>
          </p:nvPr>
        </p:nvSpPr>
        <p:spPr>
          <a:xfrm>
            <a:off x="457200" y="228600"/>
            <a:ext cx="8229600" cy="1143000"/>
          </a:xfrm>
        </p:spPr>
        <p:txBody>
          <a:bodyPr/>
          <a:lstStyle/>
          <a:p>
            <a:pPr eaLnBrk="1" hangingPunct="1"/>
            <a:r>
              <a:rPr lang="en-US" b="1" dirty="0" smtClean="0"/>
              <a:t>Acculturation Example</a:t>
            </a:r>
            <a:endParaRPr lang="en-US" dirty="0" smtClean="0"/>
          </a:p>
        </p:txBody>
      </p:sp>
      <p:sp>
        <p:nvSpPr>
          <p:cNvPr id="408578" name="Content Placeholder 2"/>
          <p:cNvSpPr>
            <a:spLocks noGrp="1"/>
          </p:cNvSpPr>
          <p:nvPr>
            <p:ph idx="1"/>
          </p:nvPr>
        </p:nvSpPr>
        <p:spPr>
          <a:xfrm>
            <a:off x="304800" y="1600200"/>
            <a:ext cx="8610600" cy="5029200"/>
          </a:xfrm>
        </p:spPr>
        <p:txBody>
          <a:bodyPr/>
          <a:lstStyle/>
          <a:p>
            <a:pPr lvl="1" eaLnBrk="1" hangingPunct="1">
              <a:buFont typeface="Arial" charset="0"/>
              <a:buNone/>
            </a:pPr>
            <a:r>
              <a:rPr lang="en-US" smtClean="0"/>
              <a:t>   </a:t>
            </a:r>
            <a:r>
              <a:rPr lang="en-US" i="1" smtClean="0"/>
              <a:t>45 alters </a:t>
            </a:r>
          </a:p>
          <a:p>
            <a:pPr lvl="1" eaLnBrk="1" hangingPunct="1">
              <a:buFont typeface="Arial" charset="0"/>
              <a:buNone/>
            </a:pPr>
            <a:r>
              <a:rPr lang="en-US" b="1" i="1" smtClean="0"/>
              <a:t>x</a:t>
            </a:r>
            <a:r>
              <a:rPr lang="en-US" i="1" smtClean="0"/>
              <a:t> 13 questions about each </a:t>
            </a:r>
          </a:p>
          <a:p>
            <a:pPr lvl="1" eaLnBrk="1" hangingPunct="1">
              <a:buFont typeface="Arial" charset="0"/>
              <a:buNone/>
            </a:pPr>
            <a:r>
              <a:rPr lang="en-US" b="1" i="1" smtClean="0"/>
              <a:t>=</a:t>
            </a:r>
            <a:r>
              <a:rPr lang="en-US" i="1" smtClean="0"/>
              <a:t> 585 total items</a:t>
            </a:r>
          </a:p>
          <a:p>
            <a:pPr lvl="1" eaLnBrk="1" hangingPunct="1">
              <a:buFont typeface="Arial" charset="0"/>
              <a:buNone/>
            </a:pPr>
            <a:endParaRPr lang="en-US" sz="1400" i="1" smtClean="0"/>
          </a:p>
          <a:p>
            <a:pPr eaLnBrk="1" hangingPunct="1"/>
            <a:r>
              <a:rPr lang="en-US" smtClean="0"/>
              <a:t>Demographics (age, sex, CoO, distance, etc.)</a:t>
            </a:r>
          </a:p>
          <a:p>
            <a:pPr eaLnBrk="1" hangingPunct="1"/>
            <a:r>
              <a:rPr lang="en-US" smtClean="0"/>
              <a:t>Closeness of respondent/alters relationship (1-5)</a:t>
            </a:r>
          </a:p>
          <a:p>
            <a:pPr eaLnBrk="1" hangingPunct="1"/>
            <a:r>
              <a:rPr lang="en-US" smtClean="0"/>
              <a:t>How they met (family, work, neighbor, school)</a:t>
            </a:r>
          </a:p>
          <a:p>
            <a:pPr eaLnBrk="1" hangingPunct="1"/>
            <a:r>
              <a:rPr lang="en-US" smtClean="0"/>
              <a:t>Communication (modes, intimacy, trust )</a:t>
            </a:r>
          </a:p>
          <a:p>
            <a:pPr eaLnBrk="1" hangingPunct="1"/>
            <a:r>
              <a:rPr lang="en-US" smtClean="0"/>
              <a:t>Do they smoke?</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Title 1"/>
          <p:cNvSpPr>
            <a:spLocks noGrp="1"/>
          </p:cNvSpPr>
          <p:nvPr>
            <p:ph type="title"/>
          </p:nvPr>
        </p:nvSpPr>
        <p:spPr>
          <a:xfrm>
            <a:off x="457200" y="0"/>
            <a:ext cx="8229600" cy="914400"/>
          </a:xfrm>
        </p:spPr>
        <p:txBody>
          <a:bodyPr/>
          <a:lstStyle/>
          <a:p>
            <a:pPr eaLnBrk="1" hangingPunct="1"/>
            <a:r>
              <a:rPr lang="en-US" dirty="0" smtClean="0"/>
              <a:t>Analyzing Compositional Data</a:t>
            </a:r>
          </a:p>
        </p:txBody>
      </p:sp>
      <p:sp>
        <p:nvSpPr>
          <p:cNvPr id="410626" name="Content Placeholder 2"/>
          <p:cNvSpPr>
            <a:spLocks noGrp="1"/>
          </p:cNvSpPr>
          <p:nvPr>
            <p:ph idx="1"/>
          </p:nvPr>
        </p:nvSpPr>
        <p:spPr>
          <a:xfrm>
            <a:off x="0" y="990600"/>
            <a:ext cx="9144000" cy="5867400"/>
          </a:xfrm>
        </p:spPr>
        <p:txBody>
          <a:bodyPr/>
          <a:lstStyle/>
          <a:p>
            <a:pPr eaLnBrk="1" hangingPunct="1">
              <a:spcAft>
                <a:spcPts val="1200"/>
              </a:spcAft>
            </a:pPr>
            <a:r>
              <a:rPr lang="en-US" sz="3000" dirty="0" smtClean="0"/>
              <a:t>Create a summary of each variable for each respondent, keeping in mind their levels of measurement</a:t>
            </a:r>
          </a:p>
          <a:p>
            <a:pPr eaLnBrk="1" hangingPunct="1">
              <a:spcAft>
                <a:spcPts val="1200"/>
              </a:spcAft>
            </a:pPr>
            <a:r>
              <a:rPr lang="en-US" sz="3000" dirty="0" smtClean="0"/>
              <a:t>Merge the summarized variables onto the respondent-level data to explain characteristics of respondents </a:t>
            </a:r>
          </a:p>
          <a:p>
            <a:pPr eaLnBrk="1" hangingPunct="1">
              <a:spcAft>
                <a:spcPts val="1200"/>
              </a:spcAft>
            </a:pPr>
            <a:r>
              <a:rPr lang="en-US" sz="3000" dirty="0" smtClean="0"/>
              <a:t>Measure the extent to which alter characteristics match the respondent (</a:t>
            </a:r>
            <a:r>
              <a:rPr lang="en-US" sz="3000" i="1" dirty="0" smtClean="0"/>
              <a:t>ego correspondence, </a:t>
            </a:r>
            <a:r>
              <a:rPr lang="en-US" sz="3000" i="1" dirty="0" err="1" smtClean="0"/>
              <a:t>homophily</a:t>
            </a:r>
            <a:r>
              <a:rPr lang="en-US" sz="3000" i="1" dirty="0" smtClean="0"/>
              <a:t>)</a:t>
            </a:r>
          </a:p>
          <a:p>
            <a:pPr eaLnBrk="1" hangingPunct="1"/>
            <a:r>
              <a:rPr lang="en-US" sz="3000" dirty="0" smtClean="0"/>
              <a:t>You can then perform frequencies, cross tabulations, and create </a:t>
            </a:r>
            <a:r>
              <a:rPr lang="en-US" sz="3000" i="1" dirty="0" smtClean="0"/>
              <a:t>dummy variables</a:t>
            </a:r>
            <a:r>
              <a:rPr lang="en-US" sz="3000" dirty="0" smtClean="0"/>
              <a:t> to be used in regressions</a:t>
            </a:r>
          </a:p>
          <a:p>
            <a:pPr eaLnBrk="1" hangingPunct="1"/>
            <a:endParaRPr lang="en-US" sz="3000"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Title 1"/>
          <p:cNvSpPr>
            <a:spLocks noGrp="1"/>
          </p:cNvSpPr>
          <p:nvPr>
            <p:ph type="title"/>
          </p:nvPr>
        </p:nvSpPr>
        <p:spPr>
          <a:xfrm>
            <a:off x="0" y="228600"/>
            <a:ext cx="9144000" cy="838200"/>
          </a:xfrm>
        </p:spPr>
        <p:txBody>
          <a:bodyPr>
            <a:noAutofit/>
          </a:bodyPr>
          <a:lstStyle/>
          <a:p>
            <a:pPr eaLnBrk="1" hangingPunct="1"/>
            <a:r>
              <a:rPr lang="en-US" sz="3600" dirty="0" smtClean="0"/>
              <a:t>Effect of respondent characteristics on predicting migrants’ smoking</a:t>
            </a:r>
          </a:p>
        </p:txBody>
      </p:sp>
      <p:sp>
        <p:nvSpPr>
          <p:cNvPr id="412674" name="Content Placeholder 2"/>
          <p:cNvSpPr>
            <a:spLocks noGrp="1"/>
          </p:cNvSpPr>
          <p:nvPr>
            <p:ph idx="1"/>
          </p:nvPr>
        </p:nvSpPr>
        <p:spPr>
          <a:xfrm>
            <a:off x="304800" y="1600200"/>
            <a:ext cx="8610600" cy="4525963"/>
          </a:xfrm>
        </p:spPr>
        <p:txBody>
          <a:bodyPr/>
          <a:lstStyle/>
          <a:p>
            <a:pPr eaLnBrk="1" hangingPunct="1"/>
            <a:r>
              <a:rPr lang="en-US" smtClean="0"/>
              <a:t>Individual Attributes:  age, sex, employment, etc.</a:t>
            </a:r>
          </a:p>
          <a:p>
            <a:pPr eaLnBrk="1" hangingPunct="1">
              <a:buFont typeface="Arial" charset="0"/>
              <a:buNone/>
            </a:pPr>
            <a:endParaRPr lang="en-US" smtClean="0"/>
          </a:p>
        </p:txBody>
      </p:sp>
      <p:graphicFrame>
        <p:nvGraphicFramePr>
          <p:cNvPr id="4" name="Table 3"/>
          <p:cNvGraphicFramePr>
            <a:graphicFrameLocks noGrp="1"/>
          </p:cNvGraphicFramePr>
          <p:nvPr/>
        </p:nvGraphicFramePr>
        <p:xfrm>
          <a:off x="0" y="1371600"/>
          <a:ext cx="9144000" cy="5578477"/>
        </p:xfrm>
        <a:graphic>
          <a:graphicData uri="http://schemas.openxmlformats.org/drawingml/2006/table">
            <a:tbl>
              <a:tblPr firstRow="1" bandRow="1">
                <a:tableStyleId>{5C22544A-7EE6-4342-B048-85BDC9FD1C3A}</a:tableStyleId>
              </a:tblPr>
              <a:tblGrid>
                <a:gridCol w="3505200"/>
                <a:gridCol w="3124200"/>
                <a:gridCol w="2514600"/>
              </a:tblGrid>
              <a:tr h="304835">
                <a:tc>
                  <a:txBody>
                    <a:bodyPr/>
                    <a:lstStyle/>
                    <a:p>
                      <a:pPr marL="0" marR="0">
                        <a:spcBef>
                          <a:spcPts val="0"/>
                        </a:spcBef>
                        <a:spcAft>
                          <a:spcPts val="0"/>
                        </a:spcAft>
                      </a:pPr>
                      <a:r>
                        <a:rPr lang="en-US" sz="2000" dirty="0">
                          <a:latin typeface="Times New Roman"/>
                          <a:ea typeface="Times New Roman"/>
                          <a:cs typeface="Times New Roman"/>
                        </a:rPr>
                        <a:t>Respondent Characteristic</a:t>
                      </a:r>
                    </a:p>
                  </a:txBody>
                  <a:tcPr marL="68580" marR="68580" marT="0" marB="0"/>
                </a:tc>
                <a:tc>
                  <a:txBody>
                    <a:bodyPr/>
                    <a:lstStyle/>
                    <a:p>
                      <a:pPr marL="0" marR="0">
                        <a:spcBef>
                          <a:spcPts val="0"/>
                        </a:spcBef>
                        <a:spcAft>
                          <a:spcPts val="0"/>
                        </a:spcAft>
                      </a:pPr>
                      <a:r>
                        <a:rPr lang="en-US" sz="2000" dirty="0">
                          <a:latin typeface="Times New Roman"/>
                          <a:ea typeface="Times New Roman"/>
                          <a:cs typeface="Times New Roman"/>
                        </a:rPr>
                        <a:t>% Does Not Smoke</a:t>
                      </a:r>
                    </a:p>
                  </a:txBody>
                  <a:tcPr marL="68580" marR="68580" marT="0" marB="0"/>
                </a:tc>
                <a:tc>
                  <a:txBody>
                    <a:bodyPr/>
                    <a:lstStyle/>
                    <a:p>
                      <a:pPr marL="0" marR="0">
                        <a:spcBef>
                          <a:spcPts val="0"/>
                        </a:spcBef>
                        <a:spcAft>
                          <a:spcPts val="0"/>
                        </a:spcAft>
                      </a:pPr>
                      <a:r>
                        <a:rPr lang="en-US" sz="2000" dirty="0">
                          <a:latin typeface="Times New Roman"/>
                          <a:ea typeface="Times New Roman"/>
                          <a:cs typeface="Times New Roman"/>
                        </a:rPr>
                        <a:t>% Smoke</a:t>
                      </a:r>
                    </a:p>
                  </a:txBody>
                  <a:tcPr marL="68580" marR="68580" marT="0" marB="0"/>
                </a:tc>
              </a:tr>
              <a:tr h="370882">
                <a:tc>
                  <a:txBody>
                    <a:bodyPr/>
                    <a:lstStyle/>
                    <a:p>
                      <a:pPr marL="0" marR="0">
                        <a:spcBef>
                          <a:spcPts val="0"/>
                        </a:spcBef>
                        <a:spcAft>
                          <a:spcPts val="0"/>
                        </a:spcAft>
                      </a:pPr>
                      <a:r>
                        <a:rPr lang="en-US" sz="2000" dirty="0">
                          <a:latin typeface="Times New Roman"/>
                          <a:ea typeface="Times New Roman"/>
                          <a:cs typeface="Times New Roman"/>
                        </a:rPr>
                        <a:t>Sex***</a:t>
                      </a:r>
                    </a:p>
                  </a:txBody>
                  <a:tcPr marL="68580" marR="68580" marT="0" marB="0"/>
                </a:tc>
                <a:tc>
                  <a:txBody>
                    <a:bodyPr/>
                    <a:lstStyle/>
                    <a:p>
                      <a:pPr marL="0" marR="0">
                        <a:spcBef>
                          <a:spcPts val="0"/>
                        </a:spcBef>
                        <a:spcAft>
                          <a:spcPts val="0"/>
                        </a:spcAft>
                      </a:pPr>
                      <a:endParaRPr lang="en-US" sz="200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2000" dirty="0">
                        <a:latin typeface="Times New Roman"/>
                        <a:ea typeface="Times New Roman"/>
                        <a:cs typeface="Times New Roman"/>
                      </a:endParaRPr>
                    </a:p>
                  </a:txBody>
                  <a:tcPr marL="68580" marR="68580" marT="0" marB="0"/>
                </a:tc>
              </a:tr>
              <a:tr h="304835">
                <a:tc>
                  <a:txBody>
                    <a:bodyPr/>
                    <a:lstStyle/>
                    <a:p>
                      <a:pPr marL="0" marR="0">
                        <a:spcBef>
                          <a:spcPts val="0"/>
                        </a:spcBef>
                        <a:spcAft>
                          <a:spcPts val="0"/>
                        </a:spcAft>
                      </a:pPr>
                      <a:r>
                        <a:rPr lang="en-US" sz="2000" dirty="0">
                          <a:latin typeface="Times New Roman"/>
                          <a:ea typeface="Times New Roman"/>
                          <a:cs typeface="Times New Roman"/>
                        </a:rPr>
                        <a:t>     Male</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67 (200)</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33 (99)</a:t>
                      </a:r>
                    </a:p>
                  </a:txBody>
                  <a:tcPr marL="68580" marR="68580" marT="0" marB="0"/>
                </a:tc>
              </a:tr>
              <a:tr h="370882">
                <a:tc>
                  <a:txBody>
                    <a:bodyPr/>
                    <a:lstStyle/>
                    <a:p>
                      <a:pPr marL="0" marR="0">
                        <a:spcBef>
                          <a:spcPts val="0"/>
                        </a:spcBef>
                        <a:spcAft>
                          <a:spcPts val="0"/>
                        </a:spcAft>
                      </a:pPr>
                      <a:r>
                        <a:rPr lang="en-US" sz="2000" dirty="0">
                          <a:latin typeface="Times New Roman"/>
                          <a:ea typeface="Times New Roman"/>
                          <a:cs typeface="Times New Roman"/>
                        </a:rPr>
                        <a:t>     Female</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80 (189)</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20 (47)</a:t>
                      </a:r>
                    </a:p>
                  </a:txBody>
                  <a:tcPr marL="68580" marR="68580" marT="0" marB="0"/>
                </a:tc>
              </a:tr>
              <a:tr h="370882">
                <a:tc>
                  <a:txBody>
                    <a:bodyPr/>
                    <a:lstStyle/>
                    <a:p>
                      <a:pPr marL="0" marR="0">
                        <a:spcBef>
                          <a:spcPts val="0"/>
                        </a:spcBef>
                        <a:spcAft>
                          <a:spcPts val="0"/>
                        </a:spcAft>
                      </a:pPr>
                      <a:r>
                        <a:rPr lang="en-US" sz="2000" dirty="0">
                          <a:latin typeface="Times New Roman"/>
                          <a:ea typeface="Times New Roman"/>
                          <a:cs typeface="Times New Roman"/>
                        </a:rPr>
                        <a:t>Employment**</a:t>
                      </a:r>
                    </a:p>
                  </a:txBody>
                  <a:tcPr marL="68580" marR="68580" marT="0" marB="0"/>
                </a:tc>
                <a:tc>
                  <a:txBody>
                    <a:bodyPr/>
                    <a:lstStyle/>
                    <a:p>
                      <a:pPr marL="0" marR="0">
                        <a:spcBef>
                          <a:spcPts val="0"/>
                        </a:spcBef>
                        <a:spcAft>
                          <a:spcPts val="0"/>
                        </a:spcAft>
                      </a:pPr>
                      <a:endParaRPr lang="en-US" sz="200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2000">
                        <a:latin typeface="Times New Roman"/>
                        <a:ea typeface="Times New Roman"/>
                        <a:cs typeface="Times New Roman"/>
                      </a:endParaRPr>
                    </a:p>
                  </a:txBody>
                  <a:tcPr marL="68580" marR="68580" marT="0" marB="0"/>
                </a:tc>
              </a:tr>
              <a:tr h="304835">
                <a:tc>
                  <a:txBody>
                    <a:bodyPr/>
                    <a:lstStyle/>
                    <a:p>
                      <a:pPr marL="0" marR="0">
                        <a:spcBef>
                          <a:spcPts val="0"/>
                        </a:spcBef>
                        <a:spcAft>
                          <a:spcPts val="0"/>
                        </a:spcAft>
                      </a:pPr>
                      <a:r>
                        <a:rPr lang="en-US" sz="2000" dirty="0">
                          <a:latin typeface="Times New Roman"/>
                          <a:ea typeface="Times New Roman"/>
                          <a:cs typeface="Times New Roman"/>
                        </a:rPr>
                        <a:t>     Full Time</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68 (103)</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32 (49)</a:t>
                      </a:r>
                    </a:p>
                  </a:txBody>
                  <a:tcPr marL="68580" marR="68580" marT="0" marB="0"/>
                </a:tc>
              </a:tr>
              <a:tr h="304835">
                <a:tc>
                  <a:txBody>
                    <a:bodyPr/>
                    <a:lstStyle/>
                    <a:p>
                      <a:pPr marL="0" marR="0">
                        <a:spcBef>
                          <a:spcPts val="0"/>
                        </a:spcBef>
                        <a:spcAft>
                          <a:spcPts val="0"/>
                        </a:spcAft>
                      </a:pPr>
                      <a:r>
                        <a:rPr lang="en-US" sz="2000" dirty="0">
                          <a:latin typeface="Times New Roman"/>
                          <a:ea typeface="Times New Roman"/>
                          <a:cs typeface="Times New Roman"/>
                        </a:rPr>
                        <a:t>     Part Time</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85 (87)</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15 (15)</a:t>
                      </a:r>
                    </a:p>
                  </a:txBody>
                  <a:tcPr marL="68580" marR="68580" marT="0" marB="0"/>
                </a:tc>
              </a:tr>
              <a:tr h="304835">
                <a:tc>
                  <a:txBody>
                    <a:bodyPr/>
                    <a:lstStyle/>
                    <a:p>
                      <a:pPr marL="0" marR="0">
                        <a:spcBef>
                          <a:spcPts val="0"/>
                        </a:spcBef>
                        <a:spcAft>
                          <a:spcPts val="0"/>
                        </a:spcAft>
                      </a:pPr>
                      <a:r>
                        <a:rPr lang="en-US" sz="2000">
                          <a:latin typeface="Times New Roman"/>
                          <a:ea typeface="Times New Roman"/>
                          <a:cs typeface="Times New Roman"/>
                        </a:rPr>
                        <a:t>     Unemployed</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73 (127)</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27 (47)</a:t>
                      </a:r>
                    </a:p>
                  </a:txBody>
                  <a:tcPr marL="68580" marR="68580" marT="0" marB="0"/>
                </a:tc>
              </a:tr>
              <a:tr h="304835">
                <a:tc>
                  <a:txBody>
                    <a:bodyPr/>
                    <a:lstStyle/>
                    <a:p>
                      <a:pPr marL="0" marR="0">
                        <a:spcBef>
                          <a:spcPts val="0"/>
                        </a:spcBef>
                        <a:spcAft>
                          <a:spcPts val="0"/>
                        </a:spcAft>
                      </a:pPr>
                      <a:r>
                        <a:rPr lang="en-US" sz="2000" dirty="0">
                          <a:latin typeface="Times New Roman"/>
                          <a:ea typeface="Times New Roman"/>
                          <a:cs typeface="Times New Roman"/>
                        </a:rPr>
                        <a:t>     Retired</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83 (10)</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17 (2)</a:t>
                      </a:r>
                    </a:p>
                  </a:txBody>
                  <a:tcPr marL="68580" marR="68580" marT="0" marB="0"/>
                </a:tc>
              </a:tr>
              <a:tr h="304835">
                <a:tc>
                  <a:txBody>
                    <a:bodyPr/>
                    <a:lstStyle/>
                    <a:p>
                      <a:pPr marL="0" marR="0">
                        <a:spcBef>
                          <a:spcPts val="0"/>
                        </a:spcBef>
                        <a:spcAft>
                          <a:spcPts val="0"/>
                        </a:spcAft>
                      </a:pPr>
                      <a:r>
                        <a:rPr lang="en-US" sz="2000" dirty="0">
                          <a:latin typeface="Times New Roman"/>
                          <a:ea typeface="Times New Roman"/>
                          <a:cs typeface="Times New Roman"/>
                        </a:rPr>
                        <a:t>     Self Employed</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54 (19)</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46 (16)</a:t>
                      </a:r>
                    </a:p>
                  </a:txBody>
                  <a:tcPr marL="68580" marR="68580" marT="0" marB="0"/>
                </a:tc>
              </a:tr>
              <a:tr h="370882">
                <a:tc>
                  <a:txBody>
                    <a:bodyPr/>
                    <a:lstStyle/>
                    <a:p>
                      <a:pPr marL="0" marR="0">
                        <a:spcBef>
                          <a:spcPts val="0"/>
                        </a:spcBef>
                        <a:spcAft>
                          <a:spcPts val="0"/>
                        </a:spcAft>
                      </a:pPr>
                      <a:r>
                        <a:rPr lang="en-US" sz="2000" dirty="0">
                          <a:latin typeface="Times New Roman"/>
                          <a:ea typeface="Times New Roman"/>
                          <a:cs typeface="Times New Roman"/>
                        </a:rPr>
                        <a:t>     Seasonal</a:t>
                      </a:r>
                    </a:p>
                  </a:txBody>
                  <a:tcPr marL="68580" marR="68580" marT="0" marB="0"/>
                </a:tc>
                <a:tc>
                  <a:txBody>
                    <a:bodyPr/>
                    <a:lstStyle/>
                    <a:p>
                      <a:pPr marL="0" marR="0">
                        <a:spcBef>
                          <a:spcPts val="0"/>
                        </a:spcBef>
                        <a:spcAft>
                          <a:spcPts val="0"/>
                        </a:spcAft>
                      </a:pPr>
                      <a:r>
                        <a:rPr lang="en-US" sz="2000" dirty="0">
                          <a:latin typeface="Times New Roman"/>
                          <a:ea typeface="Times New Roman"/>
                          <a:cs typeface="Times New Roman"/>
                        </a:rPr>
                        <a:t>72 (43)</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28 (17)</a:t>
                      </a:r>
                    </a:p>
                  </a:txBody>
                  <a:tcPr marL="68580" marR="68580" marT="0" marB="0"/>
                </a:tc>
              </a:tr>
              <a:tr h="370882">
                <a:tc>
                  <a:txBody>
                    <a:bodyPr/>
                    <a:lstStyle/>
                    <a:p>
                      <a:pPr marL="0" marR="0">
                        <a:spcBef>
                          <a:spcPts val="0"/>
                        </a:spcBef>
                        <a:spcAft>
                          <a:spcPts val="0"/>
                        </a:spcAft>
                      </a:pPr>
                      <a:r>
                        <a:rPr lang="en-US" sz="2000">
                          <a:latin typeface="Times New Roman"/>
                          <a:ea typeface="Times New Roman"/>
                          <a:cs typeface="Times New Roman"/>
                        </a:rPr>
                        <a:t>Acculturation</a:t>
                      </a:r>
                    </a:p>
                  </a:txBody>
                  <a:tcPr marL="68580" marR="68580" marT="0" marB="0"/>
                </a:tc>
                <a:tc>
                  <a:txBody>
                    <a:bodyPr/>
                    <a:lstStyle/>
                    <a:p>
                      <a:pPr marL="0" marR="0">
                        <a:spcBef>
                          <a:spcPts val="0"/>
                        </a:spcBef>
                        <a:spcAft>
                          <a:spcPts val="0"/>
                        </a:spcAft>
                      </a:pPr>
                      <a:endParaRPr lang="en-US" sz="20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2000">
                        <a:latin typeface="Times New Roman"/>
                        <a:ea typeface="Times New Roman"/>
                        <a:cs typeface="Times New Roman"/>
                      </a:endParaRPr>
                    </a:p>
                  </a:txBody>
                  <a:tcPr marL="68580" marR="68580" marT="0" marB="0"/>
                </a:tc>
              </a:tr>
              <a:tr h="304835">
                <a:tc>
                  <a:txBody>
                    <a:bodyPr/>
                    <a:lstStyle/>
                    <a:p>
                      <a:pPr marL="0" marR="0">
                        <a:spcBef>
                          <a:spcPts val="0"/>
                        </a:spcBef>
                        <a:spcAft>
                          <a:spcPts val="0"/>
                        </a:spcAft>
                      </a:pPr>
                      <a:r>
                        <a:rPr lang="en-US" sz="2000" dirty="0">
                          <a:latin typeface="Times New Roman"/>
                          <a:ea typeface="Times New Roman"/>
                          <a:cs typeface="Times New Roman"/>
                        </a:rPr>
                        <a:t>     Level 1</a:t>
                      </a:r>
                    </a:p>
                  </a:txBody>
                  <a:tcPr marL="68580" marR="68580" marT="0" marB="0"/>
                </a:tc>
                <a:tc>
                  <a:txBody>
                    <a:bodyPr/>
                    <a:lstStyle/>
                    <a:p>
                      <a:pPr marL="0" marR="0">
                        <a:spcBef>
                          <a:spcPts val="0"/>
                        </a:spcBef>
                        <a:spcAft>
                          <a:spcPts val="0"/>
                        </a:spcAft>
                      </a:pPr>
                      <a:r>
                        <a:rPr lang="en-US" sz="2000" dirty="0">
                          <a:latin typeface="Times New Roman"/>
                          <a:ea typeface="Times New Roman"/>
                          <a:cs typeface="Times New Roman"/>
                        </a:rPr>
                        <a:t>77 (150)</a:t>
                      </a:r>
                    </a:p>
                  </a:txBody>
                  <a:tcPr marL="68580" marR="68580" marT="0" marB="0"/>
                </a:tc>
                <a:tc>
                  <a:txBody>
                    <a:bodyPr/>
                    <a:lstStyle/>
                    <a:p>
                      <a:pPr marL="0" marR="0">
                        <a:spcBef>
                          <a:spcPts val="0"/>
                        </a:spcBef>
                        <a:spcAft>
                          <a:spcPts val="0"/>
                        </a:spcAft>
                      </a:pPr>
                      <a:r>
                        <a:rPr lang="en-US" sz="2000" dirty="0">
                          <a:latin typeface="Times New Roman"/>
                          <a:ea typeface="Times New Roman"/>
                          <a:cs typeface="Times New Roman"/>
                        </a:rPr>
                        <a:t>23 (45)</a:t>
                      </a:r>
                    </a:p>
                  </a:txBody>
                  <a:tcPr marL="68580" marR="68580" marT="0" marB="0"/>
                </a:tc>
              </a:tr>
              <a:tr h="304835">
                <a:tc>
                  <a:txBody>
                    <a:bodyPr/>
                    <a:lstStyle/>
                    <a:p>
                      <a:pPr marL="0" marR="0">
                        <a:spcBef>
                          <a:spcPts val="0"/>
                        </a:spcBef>
                        <a:spcAft>
                          <a:spcPts val="0"/>
                        </a:spcAft>
                      </a:pPr>
                      <a:r>
                        <a:rPr lang="en-US" sz="2000">
                          <a:latin typeface="Times New Roman"/>
                          <a:ea typeface="Times New Roman"/>
                          <a:cs typeface="Times New Roman"/>
                        </a:rPr>
                        <a:t>     Level 2</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71 (148)</a:t>
                      </a:r>
                    </a:p>
                  </a:txBody>
                  <a:tcPr marL="68580" marR="68580" marT="0" marB="0"/>
                </a:tc>
                <a:tc>
                  <a:txBody>
                    <a:bodyPr/>
                    <a:lstStyle/>
                    <a:p>
                      <a:pPr marL="0" marR="0">
                        <a:spcBef>
                          <a:spcPts val="0"/>
                        </a:spcBef>
                        <a:spcAft>
                          <a:spcPts val="0"/>
                        </a:spcAft>
                      </a:pPr>
                      <a:r>
                        <a:rPr lang="en-US" sz="2000" dirty="0">
                          <a:latin typeface="Times New Roman"/>
                          <a:ea typeface="Times New Roman"/>
                          <a:cs typeface="Times New Roman"/>
                        </a:rPr>
                        <a:t>29 (60)</a:t>
                      </a:r>
                    </a:p>
                  </a:txBody>
                  <a:tcPr marL="68580" marR="68580" marT="0" marB="0"/>
                </a:tc>
              </a:tr>
              <a:tr h="304835">
                <a:tc>
                  <a:txBody>
                    <a:bodyPr/>
                    <a:lstStyle/>
                    <a:p>
                      <a:pPr marL="0" marR="0">
                        <a:spcBef>
                          <a:spcPts val="0"/>
                        </a:spcBef>
                        <a:spcAft>
                          <a:spcPts val="0"/>
                        </a:spcAft>
                      </a:pPr>
                      <a:r>
                        <a:rPr lang="en-US" sz="2000">
                          <a:latin typeface="Times New Roman"/>
                          <a:ea typeface="Times New Roman"/>
                          <a:cs typeface="Times New Roman"/>
                        </a:rPr>
                        <a:t>     Level 3</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69 (72)</a:t>
                      </a:r>
                    </a:p>
                  </a:txBody>
                  <a:tcPr marL="68580" marR="68580" marT="0" marB="0"/>
                </a:tc>
                <a:tc>
                  <a:txBody>
                    <a:bodyPr/>
                    <a:lstStyle/>
                    <a:p>
                      <a:pPr marL="0" marR="0">
                        <a:spcBef>
                          <a:spcPts val="0"/>
                        </a:spcBef>
                        <a:spcAft>
                          <a:spcPts val="0"/>
                        </a:spcAft>
                      </a:pPr>
                      <a:r>
                        <a:rPr lang="en-US" sz="2000" dirty="0">
                          <a:latin typeface="Times New Roman"/>
                          <a:ea typeface="Times New Roman"/>
                          <a:cs typeface="Times New Roman"/>
                        </a:rPr>
                        <a:t>31 (32)</a:t>
                      </a:r>
                    </a:p>
                  </a:txBody>
                  <a:tcPr marL="68580" marR="68580" marT="0" marB="0"/>
                </a:tc>
              </a:tr>
              <a:tr h="304835">
                <a:tc>
                  <a:txBody>
                    <a:bodyPr/>
                    <a:lstStyle/>
                    <a:p>
                      <a:pPr marL="0" marR="0">
                        <a:spcBef>
                          <a:spcPts val="0"/>
                        </a:spcBef>
                        <a:spcAft>
                          <a:spcPts val="0"/>
                        </a:spcAft>
                      </a:pPr>
                      <a:r>
                        <a:rPr lang="en-US" sz="2000">
                          <a:latin typeface="Times New Roman"/>
                          <a:ea typeface="Times New Roman"/>
                          <a:cs typeface="Times New Roman"/>
                        </a:rPr>
                        <a:t>     Level 4</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65 (17)</a:t>
                      </a:r>
                    </a:p>
                  </a:txBody>
                  <a:tcPr marL="68580" marR="68580" marT="0" marB="0"/>
                </a:tc>
                <a:tc>
                  <a:txBody>
                    <a:bodyPr/>
                    <a:lstStyle/>
                    <a:p>
                      <a:pPr marL="0" marR="0">
                        <a:spcBef>
                          <a:spcPts val="0"/>
                        </a:spcBef>
                        <a:spcAft>
                          <a:spcPts val="0"/>
                        </a:spcAft>
                      </a:pPr>
                      <a:r>
                        <a:rPr lang="en-US" sz="2000" dirty="0">
                          <a:latin typeface="Times New Roman"/>
                          <a:ea typeface="Times New Roman"/>
                          <a:cs typeface="Times New Roman"/>
                        </a:rPr>
                        <a:t>35 (9)</a:t>
                      </a:r>
                    </a:p>
                  </a:txBody>
                  <a:tcPr marL="68580" marR="68580" marT="0" marB="0"/>
                </a:tc>
              </a:tr>
              <a:tr h="370882">
                <a:tc>
                  <a:txBody>
                    <a:bodyPr/>
                    <a:lstStyle/>
                    <a:p>
                      <a:pPr marL="0" marR="0">
                        <a:spcBef>
                          <a:spcPts val="0"/>
                        </a:spcBef>
                        <a:spcAft>
                          <a:spcPts val="0"/>
                        </a:spcAft>
                      </a:pPr>
                      <a:r>
                        <a:rPr lang="en-US" sz="2000">
                          <a:latin typeface="Times New Roman"/>
                          <a:ea typeface="Times New Roman"/>
                          <a:cs typeface="Times New Roman"/>
                        </a:rPr>
                        <a:t>     Level 5</a:t>
                      </a:r>
                    </a:p>
                  </a:txBody>
                  <a:tcPr marL="68580" marR="68580" marT="0" marB="0"/>
                </a:tc>
                <a:tc>
                  <a:txBody>
                    <a:bodyPr/>
                    <a:lstStyle/>
                    <a:p>
                      <a:pPr marL="0" marR="0">
                        <a:spcBef>
                          <a:spcPts val="0"/>
                        </a:spcBef>
                        <a:spcAft>
                          <a:spcPts val="0"/>
                        </a:spcAft>
                      </a:pPr>
                      <a:r>
                        <a:rPr lang="en-US" sz="2000" dirty="0">
                          <a:latin typeface="Times New Roman"/>
                          <a:ea typeface="Times New Roman"/>
                          <a:cs typeface="Times New Roman"/>
                        </a:rPr>
                        <a:t>100 (2)</a:t>
                      </a:r>
                    </a:p>
                  </a:txBody>
                  <a:tcPr marL="68580" marR="68580" marT="0" marB="0"/>
                </a:tc>
                <a:tc>
                  <a:txBody>
                    <a:bodyPr/>
                    <a:lstStyle/>
                    <a:p>
                      <a:pPr marL="0" marR="0">
                        <a:spcBef>
                          <a:spcPts val="0"/>
                        </a:spcBef>
                        <a:spcAft>
                          <a:spcPts val="0"/>
                        </a:spcAft>
                      </a:pPr>
                      <a:r>
                        <a:rPr lang="en-US" sz="2000" dirty="0">
                          <a:latin typeface="Times New Roman"/>
                          <a:ea typeface="Times New Roman"/>
                          <a:cs typeface="Times New Roman"/>
                        </a:rPr>
                        <a:t>0 (0)</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rtlCol="0">
            <a:normAutofit fontScale="90000"/>
          </a:bodyPr>
          <a:lstStyle/>
          <a:p>
            <a:pPr eaLnBrk="1" fontAlgn="auto" hangingPunct="1">
              <a:spcAft>
                <a:spcPts val="0"/>
              </a:spcAft>
              <a:defRPr/>
            </a:pPr>
            <a:r>
              <a:rPr lang="en-US" sz="3600" b="1" dirty="0" smtClean="0"/>
              <a:t/>
            </a:r>
            <a:br>
              <a:rPr lang="en-US" sz="3600" b="1" dirty="0" smtClean="0"/>
            </a:br>
            <a:r>
              <a:rPr lang="en-US" sz="3600" b="1" dirty="0" smtClean="0"/>
              <a:t>Effect of compositional variables on migrant smoking</a:t>
            </a:r>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0" y="914400"/>
          <a:ext cx="9144000" cy="5943600"/>
        </p:xfrm>
        <a:graphic>
          <a:graphicData uri="http://schemas.openxmlformats.org/drawingml/2006/table">
            <a:tbl>
              <a:tblPr firstRow="1" bandRow="1">
                <a:tableStyleId>{5C22544A-7EE6-4342-B048-85BDC9FD1C3A}</a:tableStyleId>
              </a:tblPr>
              <a:tblGrid>
                <a:gridCol w="4995333"/>
                <a:gridCol w="2540000"/>
                <a:gridCol w="1608667"/>
              </a:tblGrid>
              <a:tr h="370840">
                <a:tc>
                  <a:txBody>
                    <a:bodyPr/>
                    <a:lstStyle/>
                    <a:p>
                      <a:pPr marL="0" marR="0">
                        <a:spcBef>
                          <a:spcPts val="0"/>
                        </a:spcBef>
                        <a:spcAft>
                          <a:spcPts val="0"/>
                        </a:spcAft>
                      </a:pPr>
                      <a:r>
                        <a:rPr lang="en-US" sz="2000" dirty="0">
                          <a:latin typeface="Times New Roman"/>
                          <a:ea typeface="Times New Roman"/>
                          <a:cs typeface="Times New Roman"/>
                        </a:rPr>
                        <a:t>Composition Variable</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 Does Not Smoke</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 Smoke</a:t>
                      </a:r>
                    </a:p>
                  </a:txBody>
                  <a:tcPr marL="68580" marR="68580" marT="0" marB="0"/>
                </a:tc>
              </a:tr>
              <a:tr h="370840">
                <a:tc>
                  <a:txBody>
                    <a:bodyPr/>
                    <a:lstStyle/>
                    <a:p>
                      <a:pPr marL="0" marR="0">
                        <a:spcBef>
                          <a:spcPts val="0"/>
                        </a:spcBef>
                        <a:spcAft>
                          <a:spcPts val="0"/>
                        </a:spcAft>
                      </a:pPr>
                      <a:r>
                        <a:rPr lang="en-US" sz="2000">
                          <a:latin typeface="Times New Roman"/>
                          <a:ea typeface="Times New Roman"/>
                          <a:cs typeface="Times New Roman"/>
                        </a:rPr>
                        <a:t>Proportion of alters with listed tie strength</a:t>
                      </a:r>
                    </a:p>
                  </a:txBody>
                  <a:tcPr marL="68580" marR="68580" marT="0" marB="0"/>
                </a:tc>
                <a:tc>
                  <a:txBody>
                    <a:bodyPr/>
                    <a:lstStyle/>
                    <a:p>
                      <a:pPr marL="0" marR="0">
                        <a:spcBef>
                          <a:spcPts val="0"/>
                        </a:spcBef>
                        <a:spcAft>
                          <a:spcPts val="0"/>
                        </a:spcAft>
                      </a:pPr>
                      <a:endParaRPr lang="en-US" sz="200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2000">
                        <a:latin typeface="Times New Roman"/>
                        <a:ea typeface="Times New Roman"/>
                        <a:cs typeface="Times New Roman"/>
                      </a:endParaRPr>
                    </a:p>
                  </a:txBody>
                  <a:tcPr marL="68580" marR="68580" marT="0" marB="0"/>
                </a:tc>
              </a:tr>
              <a:tr h="370840">
                <a:tc>
                  <a:txBody>
                    <a:bodyPr/>
                    <a:lstStyle/>
                    <a:p>
                      <a:pPr marL="0" marR="0">
                        <a:spcBef>
                          <a:spcPts val="0"/>
                        </a:spcBef>
                        <a:spcAft>
                          <a:spcPts val="0"/>
                        </a:spcAft>
                      </a:pPr>
                      <a:r>
                        <a:rPr lang="en-US" sz="2000">
                          <a:latin typeface="Times New Roman"/>
                          <a:ea typeface="Times New Roman"/>
                          <a:cs typeface="Times New Roman"/>
                        </a:rPr>
                        <a:t>     Level 1</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.12</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.10</a:t>
                      </a:r>
                    </a:p>
                  </a:txBody>
                  <a:tcPr marL="68580" marR="68580" marT="0" marB="0"/>
                </a:tc>
              </a:tr>
              <a:tr h="370840">
                <a:tc>
                  <a:txBody>
                    <a:bodyPr/>
                    <a:lstStyle/>
                    <a:p>
                      <a:pPr marL="0" marR="0">
                        <a:spcBef>
                          <a:spcPts val="0"/>
                        </a:spcBef>
                        <a:spcAft>
                          <a:spcPts val="0"/>
                        </a:spcAft>
                      </a:pPr>
                      <a:r>
                        <a:rPr lang="en-US" sz="2000">
                          <a:latin typeface="Times New Roman"/>
                          <a:ea typeface="Times New Roman"/>
                          <a:cs typeface="Times New Roman"/>
                        </a:rPr>
                        <a:t>     Level 2</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.24</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.26</a:t>
                      </a:r>
                    </a:p>
                  </a:txBody>
                  <a:tcPr marL="68580" marR="68580" marT="0" marB="0"/>
                </a:tc>
              </a:tr>
              <a:tr h="370840">
                <a:tc>
                  <a:txBody>
                    <a:bodyPr/>
                    <a:lstStyle/>
                    <a:p>
                      <a:pPr marL="0" marR="0">
                        <a:spcBef>
                          <a:spcPts val="0"/>
                        </a:spcBef>
                        <a:spcAft>
                          <a:spcPts val="0"/>
                        </a:spcAft>
                      </a:pPr>
                      <a:r>
                        <a:rPr lang="en-US" sz="2000">
                          <a:latin typeface="Times New Roman"/>
                          <a:ea typeface="Times New Roman"/>
                          <a:cs typeface="Times New Roman"/>
                        </a:rPr>
                        <a:t>     Level 3**</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.23</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.27</a:t>
                      </a:r>
                    </a:p>
                  </a:txBody>
                  <a:tcPr marL="68580" marR="68580" marT="0" marB="0"/>
                </a:tc>
              </a:tr>
              <a:tr h="370840">
                <a:tc>
                  <a:txBody>
                    <a:bodyPr/>
                    <a:lstStyle/>
                    <a:p>
                      <a:pPr marL="0" marR="0">
                        <a:spcBef>
                          <a:spcPts val="0"/>
                        </a:spcBef>
                        <a:spcAft>
                          <a:spcPts val="0"/>
                        </a:spcAft>
                      </a:pPr>
                      <a:r>
                        <a:rPr lang="en-US" sz="2000">
                          <a:latin typeface="Times New Roman"/>
                          <a:ea typeface="Times New Roman"/>
                          <a:cs typeface="Times New Roman"/>
                        </a:rPr>
                        <a:t>     Level 4</a:t>
                      </a:r>
                    </a:p>
                  </a:txBody>
                  <a:tcPr marL="68580" marR="68580" marT="0" marB="0"/>
                </a:tc>
                <a:tc>
                  <a:txBody>
                    <a:bodyPr/>
                    <a:lstStyle/>
                    <a:p>
                      <a:pPr marL="0" marR="0">
                        <a:spcBef>
                          <a:spcPts val="0"/>
                        </a:spcBef>
                        <a:spcAft>
                          <a:spcPts val="0"/>
                        </a:spcAft>
                      </a:pPr>
                      <a:r>
                        <a:rPr lang="en-US" sz="2000" dirty="0">
                          <a:latin typeface="Times New Roman"/>
                          <a:ea typeface="Times New Roman"/>
                          <a:cs typeface="Times New Roman"/>
                        </a:rPr>
                        <a:t>.18</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.17</a:t>
                      </a:r>
                    </a:p>
                  </a:txBody>
                  <a:tcPr marL="68580" marR="68580" marT="0" marB="0"/>
                </a:tc>
              </a:tr>
              <a:tr h="370840">
                <a:tc>
                  <a:txBody>
                    <a:bodyPr/>
                    <a:lstStyle/>
                    <a:p>
                      <a:pPr marL="0" marR="0">
                        <a:spcBef>
                          <a:spcPts val="0"/>
                        </a:spcBef>
                        <a:spcAft>
                          <a:spcPts val="0"/>
                        </a:spcAft>
                      </a:pPr>
                      <a:r>
                        <a:rPr lang="en-US" sz="2000">
                          <a:latin typeface="Times New Roman"/>
                          <a:ea typeface="Times New Roman"/>
                          <a:cs typeface="Times New Roman"/>
                        </a:rPr>
                        <a:t>     Level 5</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.22</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.20</a:t>
                      </a:r>
                    </a:p>
                  </a:txBody>
                  <a:tcPr marL="68580" marR="68580" marT="0" marB="0"/>
                </a:tc>
              </a:tr>
              <a:tr h="370840">
                <a:tc>
                  <a:txBody>
                    <a:bodyPr/>
                    <a:lstStyle/>
                    <a:p>
                      <a:pPr marL="0" marR="0">
                        <a:spcBef>
                          <a:spcPts val="0"/>
                        </a:spcBef>
                        <a:spcAft>
                          <a:spcPts val="0"/>
                        </a:spcAft>
                      </a:pPr>
                      <a:r>
                        <a:rPr lang="en-US" sz="2000">
                          <a:latin typeface="Times New Roman"/>
                          <a:ea typeface="Times New Roman"/>
                          <a:cs typeface="Times New Roman"/>
                        </a:rPr>
                        <a:t>Proportion of alters of listed sex</a:t>
                      </a:r>
                    </a:p>
                  </a:txBody>
                  <a:tcPr marL="68580" marR="68580" marT="0" marB="0"/>
                </a:tc>
                <a:tc>
                  <a:txBody>
                    <a:bodyPr/>
                    <a:lstStyle/>
                    <a:p>
                      <a:pPr marL="0" marR="0">
                        <a:spcBef>
                          <a:spcPts val="0"/>
                        </a:spcBef>
                        <a:spcAft>
                          <a:spcPts val="0"/>
                        </a:spcAft>
                      </a:pPr>
                      <a:endParaRPr lang="en-US" sz="200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2000">
                        <a:latin typeface="Times New Roman"/>
                        <a:ea typeface="Times New Roman"/>
                        <a:cs typeface="Times New Roman"/>
                      </a:endParaRPr>
                    </a:p>
                  </a:txBody>
                  <a:tcPr marL="68580" marR="68580" marT="0" marB="0"/>
                </a:tc>
              </a:tr>
              <a:tr h="370840">
                <a:tc>
                  <a:txBody>
                    <a:bodyPr/>
                    <a:lstStyle/>
                    <a:p>
                      <a:pPr marL="0" marR="0">
                        <a:spcBef>
                          <a:spcPts val="0"/>
                        </a:spcBef>
                        <a:spcAft>
                          <a:spcPts val="0"/>
                        </a:spcAft>
                      </a:pPr>
                      <a:r>
                        <a:rPr lang="en-US" sz="2000">
                          <a:latin typeface="Times New Roman"/>
                          <a:ea typeface="Times New Roman"/>
                          <a:cs typeface="Times New Roman"/>
                        </a:rPr>
                        <a:t>     Male***</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.52</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.57</a:t>
                      </a:r>
                    </a:p>
                  </a:txBody>
                  <a:tcPr marL="68580" marR="68580" marT="0" marB="0"/>
                </a:tc>
              </a:tr>
              <a:tr h="370840">
                <a:tc>
                  <a:txBody>
                    <a:bodyPr/>
                    <a:lstStyle/>
                    <a:p>
                      <a:pPr marL="0" marR="0">
                        <a:spcBef>
                          <a:spcPts val="0"/>
                        </a:spcBef>
                        <a:spcAft>
                          <a:spcPts val="0"/>
                        </a:spcAft>
                      </a:pPr>
                      <a:r>
                        <a:rPr lang="en-US" sz="2000">
                          <a:latin typeface="Times New Roman"/>
                          <a:ea typeface="Times New Roman"/>
                          <a:cs typeface="Times New Roman"/>
                        </a:rPr>
                        <a:t>     Female ***</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.47</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.42</a:t>
                      </a:r>
                    </a:p>
                  </a:txBody>
                  <a:tcPr marL="68580" marR="68580" marT="0" marB="0"/>
                </a:tc>
              </a:tr>
              <a:tr h="370840">
                <a:tc>
                  <a:txBody>
                    <a:bodyPr/>
                    <a:lstStyle/>
                    <a:p>
                      <a:pPr marL="0" marR="0">
                        <a:spcBef>
                          <a:spcPts val="0"/>
                        </a:spcBef>
                        <a:spcAft>
                          <a:spcPts val="0"/>
                        </a:spcAft>
                      </a:pPr>
                      <a:r>
                        <a:rPr lang="en-US" sz="2000">
                          <a:latin typeface="Times New Roman"/>
                          <a:ea typeface="Times New Roman"/>
                          <a:cs typeface="Times New Roman"/>
                        </a:rPr>
                        <a:t>Proportion of alters that are confidantes</a:t>
                      </a:r>
                    </a:p>
                  </a:txBody>
                  <a:tcPr marL="68580" marR="68580" marT="0" marB="0"/>
                </a:tc>
                <a:tc>
                  <a:txBody>
                    <a:bodyPr/>
                    <a:lstStyle/>
                    <a:p>
                      <a:pPr marL="0" marR="0">
                        <a:spcBef>
                          <a:spcPts val="0"/>
                        </a:spcBef>
                        <a:spcAft>
                          <a:spcPts val="0"/>
                        </a:spcAft>
                      </a:pPr>
                      <a:endParaRPr lang="en-US" sz="200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2000">
                        <a:latin typeface="Times New Roman"/>
                        <a:ea typeface="Times New Roman"/>
                        <a:cs typeface="Times New Roman"/>
                      </a:endParaRPr>
                    </a:p>
                  </a:txBody>
                  <a:tcPr marL="68580" marR="68580" marT="0" marB="0"/>
                </a:tc>
              </a:tr>
              <a:tr h="370840">
                <a:tc>
                  <a:txBody>
                    <a:bodyPr/>
                    <a:lstStyle/>
                    <a:p>
                      <a:pPr marL="0" marR="0">
                        <a:spcBef>
                          <a:spcPts val="0"/>
                        </a:spcBef>
                        <a:spcAft>
                          <a:spcPts val="0"/>
                        </a:spcAft>
                      </a:pPr>
                      <a:r>
                        <a:rPr lang="en-US" sz="2000">
                          <a:latin typeface="Times New Roman"/>
                          <a:ea typeface="Times New Roman"/>
                          <a:cs typeface="Times New Roman"/>
                        </a:rPr>
                        <a:t>     Yes***</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.39</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.47</a:t>
                      </a:r>
                    </a:p>
                  </a:txBody>
                  <a:tcPr marL="68580" marR="68580" marT="0" marB="0"/>
                </a:tc>
              </a:tr>
              <a:tr h="370840">
                <a:tc>
                  <a:txBody>
                    <a:bodyPr/>
                    <a:lstStyle/>
                    <a:p>
                      <a:pPr marL="0" marR="0">
                        <a:spcBef>
                          <a:spcPts val="0"/>
                        </a:spcBef>
                        <a:spcAft>
                          <a:spcPts val="0"/>
                        </a:spcAft>
                      </a:pPr>
                      <a:r>
                        <a:rPr lang="en-US" sz="2000">
                          <a:latin typeface="Times New Roman"/>
                          <a:ea typeface="Times New Roman"/>
                          <a:cs typeface="Times New Roman"/>
                        </a:rPr>
                        <a:t>     No***</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.61</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.53</a:t>
                      </a:r>
                    </a:p>
                  </a:txBody>
                  <a:tcPr marL="68580" marR="68580" marT="0" marB="0"/>
                </a:tc>
              </a:tr>
              <a:tr h="370840">
                <a:tc>
                  <a:txBody>
                    <a:bodyPr/>
                    <a:lstStyle/>
                    <a:p>
                      <a:pPr marL="0" marR="0">
                        <a:spcBef>
                          <a:spcPts val="0"/>
                        </a:spcBef>
                        <a:spcAft>
                          <a:spcPts val="0"/>
                        </a:spcAft>
                      </a:pPr>
                      <a:r>
                        <a:rPr lang="en-US" sz="2000">
                          <a:latin typeface="Times New Roman"/>
                          <a:ea typeface="Times New Roman"/>
                          <a:cs typeface="Times New Roman"/>
                        </a:rPr>
                        <a:t>Proportion of alters that are smokers</a:t>
                      </a:r>
                    </a:p>
                  </a:txBody>
                  <a:tcPr marL="68580" marR="68580" marT="0" marB="0"/>
                </a:tc>
                <a:tc>
                  <a:txBody>
                    <a:bodyPr/>
                    <a:lstStyle/>
                    <a:p>
                      <a:pPr marL="0" marR="0">
                        <a:spcBef>
                          <a:spcPts val="0"/>
                        </a:spcBef>
                        <a:spcAft>
                          <a:spcPts val="0"/>
                        </a:spcAft>
                      </a:pPr>
                      <a:endParaRPr lang="en-US" sz="200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2000">
                        <a:latin typeface="Times New Roman"/>
                        <a:ea typeface="Times New Roman"/>
                        <a:cs typeface="Times New Roman"/>
                      </a:endParaRPr>
                    </a:p>
                  </a:txBody>
                  <a:tcPr marL="68580" marR="68580" marT="0" marB="0"/>
                </a:tc>
              </a:tr>
              <a:tr h="370840">
                <a:tc>
                  <a:txBody>
                    <a:bodyPr/>
                    <a:lstStyle/>
                    <a:p>
                      <a:pPr marL="0" marR="0">
                        <a:spcBef>
                          <a:spcPts val="0"/>
                        </a:spcBef>
                        <a:spcAft>
                          <a:spcPts val="0"/>
                        </a:spcAft>
                      </a:pPr>
                      <a:r>
                        <a:rPr lang="en-US" sz="2000">
                          <a:latin typeface="Times New Roman"/>
                          <a:ea typeface="Times New Roman"/>
                          <a:cs typeface="Times New Roman"/>
                        </a:rPr>
                        <a:t>     Yes***</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.19</a:t>
                      </a:r>
                    </a:p>
                  </a:txBody>
                  <a:tcPr marL="68580" marR="68580" marT="0" marB="0"/>
                </a:tc>
                <a:tc>
                  <a:txBody>
                    <a:bodyPr/>
                    <a:lstStyle/>
                    <a:p>
                      <a:pPr marL="0" marR="0">
                        <a:spcBef>
                          <a:spcPts val="0"/>
                        </a:spcBef>
                        <a:spcAft>
                          <a:spcPts val="0"/>
                        </a:spcAft>
                      </a:pPr>
                      <a:r>
                        <a:rPr lang="en-US" sz="2000" dirty="0">
                          <a:latin typeface="Times New Roman"/>
                          <a:ea typeface="Times New Roman"/>
                          <a:cs typeface="Times New Roman"/>
                        </a:rPr>
                        <a:t>.35</a:t>
                      </a:r>
                    </a:p>
                  </a:txBody>
                  <a:tcPr marL="68580" marR="68580" marT="0" marB="0"/>
                </a:tc>
              </a:tr>
              <a:tr h="381000">
                <a:tc>
                  <a:txBody>
                    <a:bodyPr/>
                    <a:lstStyle/>
                    <a:p>
                      <a:pPr marL="0" marR="0">
                        <a:spcBef>
                          <a:spcPts val="0"/>
                        </a:spcBef>
                        <a:spcAft>
                          <a:spcPts val="0"/>
                        </a:spcAft>
                      </a:pPr>
                      <a:r>
                        <a:rPr lang="en-US" sz="2000" dirty="0">
                          <a:latin typeface="Times New Roman"/>
                          <a:ea typeface="Times New Roman"/>
                          <a:cs typeface="Times New Roman"/>
                        </a:rPr>
                        <a:t>     No***</a:t>
                      </a:r>
                    </a:p>
                  </a:txBody>
                  <a:tcPr marL="68580" marR="68580" marT="0" marB="0"/>
                </a:tc>
                <a:tc>
                  <a:txBody>
                    <a:bodyPr/>
                    <a:lstStyle/>
                    <a:p>
                      <a:pPr marL="0" marR="0">
                        <a:spcBef>
                          <a:spcPts val="0"/>
                        </a:spcBef>
                        <a:spcAft>
                          <a:spcPts val="0"/>
                        </a:spcAft>
                      </a:pPr>
                      <a:r>
                        <a:rPr lang="en-US" sz="2000" dirty="0">
                          <a:latin typeface="Times New Roman"/>
                          <a:ea typeface="Times New Roman"/>
                          <a:cs typeface="Times New Roman"/>
                        </a:rPr>
                        <a:t>.81</a:t>
                      </a:r>
                    </a:p>
                  </a:txBody>
                  <a:tcPr marL="68580" marR="68580" marT="0" marB="0"/>
                </a:tc>
                <a:tc>
                  <a:txBody>
                    <a:bodyPr/>
                    <a:lstStyle/>
                    <a:p>
                      <a:pPr marL="0" marR="0">
                        <a:spcBef>
                          <a:spcPts val="0"/>
                        </a:spcBef>
                        <a:spcAft>
                          <a:spcPts val="0"/>
                        </a:spcAft>
                      </a:pPr>
                      <a:r>
                        <a:rPr lang="en-US" sz="2000" dirty="0">
                          <a:latin typeface="Times New Roman"/>
                          <a:ea typeface="Times New Roman"/>
                          <a:cs typeface="Times New Roman"/>
                        </a:rPr>
                        <a:t>.65</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Title 1"/>
          <p:cNvSpPr>
            <a:spLocks noGrp="1"/>
          </p:cNvSpPr>
          <p:nvPr>
            <p:ph type="title"/>
          </p:nvPr>
        </p:nvSpPr>
        <p:spPr>
          <a:xfrm>
            <a:off x="457200" y="0"/>
            <a:ext cx="8229600" cy="1143000"/>
          </a:xfrm>
        </p:spPr>
        <p:txBody>
          <a:bodyPr/>
          <a:lstStyle/>
          <a:p>
            <a:pPr eaLnBrk="1" hangingPunct="1"/>
            <a:r>
              <a:rPr lang="en-US" smtClean="0"/>
              <a:t>Asking about Ties Between Alters</a:t>
            </a:r>
          </a:p>
        </p:txBody>
      </p:sp>
      <p:sp>
        <p:nvSpPr>
          <p:cNvPr id="3" name="Content Placeholder 2"/>
          <p:cNvSpPr>
            <a:spLocks noGrp="1"/>
          </p:cNvSpPr>
          <p:nvPr>
            <p:ph idx="1"/>
          </p:nvPr>
        </p:nvSpPr>
        <p:spPr>
          <a:xfrm>
            <a:off x="228600" y="990600"/>
            <a:ext cx="8915400" cy="5257800"/>
          </a:xfrm>
        </p:spPr>
        <p:txBody>
          <a:bodyPr>
            <a:normAutofit/>
          </a:bodyPr>
          <a:lstStyle/>
          <a:p>
            <a:pPr eaLnBrk="1" hangingPunct="1">
              <a:lnSpc>
                <a:spcPct val="90000"/>
              </a:lnSpc>
            </a:pPr>
            <a:r>
              <a:rPr lang="en-US" dirty="0" smtClean="0"/>
              <a:t>This is a time consuming process… however,</a:t>
            </a:r>
          </a:p>
          <a:p>
            <a:pPr eaLnBrk="1" hangingPunct="1">
              <a:lnSpc>
                <a:spcPct val="90000"/>
              </a:lnSpc>
            </a:pPr>
            <a:endParaRPr lang="en-US" dirty="0" smtClean="0"/>
          </a:p>
          <a:p>
            <a:pPr eaLnBrk="1" hangingPunct="1">
              <a:lnSpc>
                <a:spcPct val="90000"/>
              </a:lnSpc>
            </a:pPr>
            <a:r>
              <a:rPr lang="en-US" dirty="0" smtClean="0"/>
              <a:t>If </a:t>
            </a:r>
            <a:r>
              <a:rPr lang="en-US" dirty="0" smtClean="0"/>
              <a:t>you limit yourself to network composition, you assume the effects of social context on attitudes, behaviors and conditions are more about who occupies a personal network than about how they are structurally arranged around the respondent</a:t>
            </a:r>
          </a:p>
          <a:p>
            <a:pPr eaLnBrk="1" hangingPunct="1">
              <a:lnSpc>
                <a:spcPct val="90000"/>
              </a:lnSpc>
            </a:pPr>
            <a:endParaRPr lang="en-US" dirty="0" smtClean="0"/>
          </a:p>
          <a:p>
            <a:pPr eaLnBrk="1" hangingPunct="1">
              <a:lnSpc>
                <a:spcPct val="90000"/>
              </a:lnSpc>
            </a:pPr>
            <a:r>
              <a:rPr lang="en-US" dirty="0" smtClean="0"/>
              <a:t>Still</a:t>
            </a:r>
            <a:r>
              <a:rPr lang="en-US" dirty="0" smtClean="0"/>
              <a:t>, keep in mind the exponential nature of your chosen alter sample size…</a:t>
            </a:r>
          </a:p>
          <a:p>
            <a:pPr eaLnBrk="1" hangingPunct="1">
              <a:lnSpc>
                <a:spcPct val="90000"/>
              </a:lnSpc>
            </a:pPr>
            <a:endParaRPr lang="en-US" sz="3000"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rtlCol="0">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en-US" dirty="0" smtClean="0"/>
              <a:t>“</a:t>
            </a:r>
            <a:r>
              <a:rPr lang="en-US" sz="3600" i="1" dirty="0" smtClean="0"/>
              <a:t>How likely is it that Alter A and Alter B talk to each other when you are not around?  That is, how likely is it that they have a relationship independent of you?” </a:t>
            </a:r>
            <a:r>
              <a:rPr lang="en-US" dirty="0" smtClean="0"/>
              <a:t/>
            </a:r>
            <a:br>
              <a:rPr lang="en-US" dirty="0" smtClean="0"/>
            </a:br>
            <a:r>
              <a:rPr lang="en-US" dirty="0"/>
              <a:t/>
            </a:r>
            <a:br>
              <a:rPr lang="en-US" dirty="0"/>
            </a:br>
            <a:endParaRPr lang="en-US" dirty="0"/>
          </a:p>
        </p:txBody>
      </p:sp>
      <p:pic>
        <p:nvPicPr>
          <p:cNvPr id="418818" name="Picture 2"/>
          <p:cNvPicPr>
            <a:picLocks noChangeAspect="1" noChangeArrowheads="1"/>
          </p:cNvPicPr>
          <p:nvPr/>
        </p:nvPicPr>
        <p:blipFill>
          <a:blip r:embed="rId3" cstate="print"/>
          <a:srcRect/>
          <a:stretch>
            <a:fillRect/>
          </a:stretch>
        </p:blipFill>
        <p:spPr bwMode="auto">
          <a:xfrm>
            <a:off x="838200" y="1657350"/>
            <a:ext cx="6934200" cy="5200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Title 1"/>
          <p:cNvSpPr>
            <a:spLocks noGrp="1"/>
          </p:cNvSpPr>
          <p:nvPr>
            <p:ph type="title"/>
          </p:nvPr>
        </p:nvSpPr>
        <p:spPr>
          <a:xfrm>
            <a:off x="457200" y="0"/>
            <a:ext cx="8229600" cy="1143000"/>
          </a:xfrm>
        </p:spPr>
        <p:txBody>
          <a:bodyPr/>
          <a:lstStyle/>
          <a:p>
            <a:pPr eaLnBrk="1" hangingPunct="1"/>
            <a:r>
              <a:rPr lang="en-US" smtClean="0"/>
              <a:t>Questions about Accuracy</a:t>
            </a:r>
          </a:p>
        </p:txBody>
      </p:sp>
      <p:sp>
        <p:nvSpPr>
          <p:cNvPr id="3" name="Content Placeholder 2"/>
          <p:cNvSpPr>
            <a:spLocks noGrp="1"/>
          </p:cNvSpPr>
          <p:nvPr>
            <p:ph idx="1"/>
          </p:nvPr>
        </p:nvSpPr>
        <p:spPr>
          <a:xfrm>
            <a:off x="0" y="990600"/>
            <a:ext cx="9144000" cy="5638800"/>
          </a:xfrm>
        </p:spPr>
        <p:txBody>
          <a:bodyPr>
            <a:normAutofit/>
          </a:bodyPr>
          <a:lstStyle/>
          <a:p>
            <a:pPr eaLnBrk="1" hangingPunct="1">
              <a:lnSpc>
                <a:spcPct val="90000"/>
              </a:lnSpc>
            </a:pPr>
            <a:r>
              <a:rPr lang="en-US" dirty="0" smtClean="0"/>
              <a:t>Some researchers do not believe respondents can report alter-tie data with any accuracy… </a:t>
            </a:r>
            <a:r>
              <a:rPr lang="en-US" i="1" dirty="0" smtClean="0"/>
              <a:t>We do</a:t>
            </a:r>
          </a:p>
          <a:p>
            <a:pPr eaLnBrk="1" hangingPunct="1">
              <a:lnSpc>
                <a:spcPct val="90000"/>
              </a:lnSpc>
            </a:pPr>
            <a:endParaRPr lang="en-US" dirty="0" smtClean="0"/>
          </a:p>
          <a:p>
            <a:pPr eaLnBrk="1" hangingPunct="1">
              <a:lnSpc>
                <a:spcPct val="90000"/>
              </a:lnSpc>
            </a:pPr>
            <a:r>
              <a:rPr lang="en-US" dirty="0" smtClean="0"/>
              <a:t>It </a:t>
            </a:r>
            <a:r>
              <a:rPr lang="en-US" dirty="0" smtClean="0"/>
              <a:t>is easier for respondents to report on the existence of ties between alters they know from </a:t>
            </a:r>
            <a:r>
              <a:rPr lang="en-US" sz="3000" i="1" dirty="0" smtClean="0"/>
              <a:t>different social domains </a:t>
            </a:r>
            <a:r>
              <a:rPr lang="en-US" dirty="0" smtClean="0"/>
              <a:t>than on ties between people they may not know well from </a:t>
            </a:r>
            <a:r>
              <a:rPr lang="en-US" sz="3000" i="1" dirty="0" smtClean="0"/>
              <a:t>a single domain </a:t>
            </a:r>
          </a:p>
          <a:p>
            <a:pPr eaLnBrk="1" hangingPunct="1">
              <a:lnSpc>
                <a:spcPct val="90000"/>
              </a:lnSpc>
            </a:pPr>
            <a:endParaRPr lang="en-US" dirty="0" smtClean="0"/>
          </a:p>
          <a:p>
            <a:pPr eaLnBrk="1" hangingPunct="1">
              <a:lnSpc>
                <a:spcPct val="90000"/>
              </a:lnSpc>
            </a:pPr>
            <a:r>
              <a:rPr lang="en-US" dirty="0" smtClean="0"/>
              <a:t>Personal </a:t>
            </a:r>
            <a:r>
              <a:rPr lang="en-US" dirty="0" smtClean="0"/>
              <a:t>networks are more attuned to the larger structures of different groups and bridging between groups than subtle interactions within groups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3600" dirty="0" smtClean="0"/>
              <a:t>Predictive Power of Social Influence</a:t>
            </a:r>
            <a:endParaRPr lang="en-US" sz="3600" b="1" dirty="0"/>
          </a:p>
        </p:txBody>
      </p:sp>
      <p:sp>
        <p:nvSpPr>
          <p:cNvPr id="4099" name="Rectangle 3"/>
          <p:cNvSpPr>
            <a:spLocks noGrp="1" noChangeArrowheads="1"/>
          </p:cNvSpPr>
          <p:nvPr>
            <p:ph idx="1"/>
          </p:nvPr>
        </p:nvSpPr>
        <p:spPr>
          <a:xfrm>
            <a:off x="457200" y="5410200"/>
            <a:ext cx="8229600" cy="1173163"/>
          </a:xfrm>
        </p:spPr>
        <p:txBody>
          <a:bodyPr/>
          <a:lstStyle/>
          <a:p>
            <a:pPr marL="0" indent="0">
              <a:lnSpc>
                <a:spcPct val="90000"/>
              </a:lnSpc>
              <a:buFontTx/>
              <a:buNone/>
            </a:pPr>
            <a:r>
              <a:rPr lang="en-US" sz="2800" dirty="0" smtClean="0"/>
              <a:t>Researchers have discovered that these measures </a:t>
            </a:r>
            <a:r>
              <a:rPr lang="en-US" sz="2800" dirty="0" err="1" smtClean="0"/>
              <a:t>expain</a:t>
            </a:r>
            <a:r>
              <a:rPr lang="en-US" sz="2800" dirty="0" smtClean="0"/>
              <a:t> part of the variance that was previously unexplained by age, education or income.</a:t>
            </a:r>
            <a:endParaRPr lang="en-US" sz="2800" dirty="0"/>
          </a:p>
        </p:txBody>
      </p:sp>
      <p:sp>
        <p:nvSpPr>
          <p:cNvPr id="4103" name="Text Box 7"/>
          <p:cNvSpPr txBox="1">
            <a:spLocks noChangeArrowheads="1"/>
          </p:cNvSpPr>
          <p:nvPr/>
        </p:nvSpPr>
        <p:spPr bwMode="auto">
          <a:xfrm>
            <a:off x="1066800" y="1371600"/>
            <a:ext cx="1828800" cy="3062377"/>
          </a:xfrm>
          <a:prstGeom prst="rect">
            <a:avLst/>
          </a:prstGeom>
          <a:noFill/>
          <a:ln w="9525">
            <a:solidFill>
              <a:schemeClr val="tx1"/>
            </a:solidFill>
            <a:miter lim="800000"/>
            <a:headEnd/>
            <a:tailEnd/>
          </a:ln>
          <a:effectLst/>
        </p:spPr>
        <p:txBody>
          <a:bodyPr wrap="square">
            <a:spAutoFit/>
          </a:bodyPr>
          <a:lstStyle/>
          <a:p>
            <a:pPr>
              <a:spcBef>
                <a:spcPts val="600"/>
              </a:spcBef>
            </a:pPr>
            <a:r>
              <a:rPr lang="en-US" sz="2800" dirty="0" smtClean="0"/>
              <a:t>Age</a:t>
            </a:r>
            <a:endParaRPr lang="en-US" sz="2800" dirty="0"/>
          </a:p>
          <a:p>
            <a:pPr>
              <a:spcBef>
                <a:spcPts val="600"/>
              </a:spcBef>
            </a:pPr>
            <a:r>
              <a:rPr lang="en-US" sz="2800" dirty="0" smtClean="0"/>
              <a:t>Education</a:t>
            </a:r>
            <a:endParaRPr lang="en-US" sz="2800" dirty="0"/>
          </a:p>
          <a:p>
            <a:pPr>
              <a:spcBef>
                <a:spcPts val="600"/>
              </a:spcBef>
            </a:pPr>
            <a:r>
              <a:rPr lang="en-US" sz="2800" dirty="0" smtClean="0"/>
              <a:t>Income</a:t>
            </a:r>
            <a:endParaRPr lang="en-US" sz="2800" dirty="0"/>
          </a:p>
          <a:p>
            <a:pPr>
              <a:spcBef>
                <a:spcPts val="600"/>
              </a:spcBef>
            </a:pPr>
            <a:r>
              <a:rPr lang="en-US" sz="2800" dirty="0" smtClean="0"/>
              <a:t>Parents</a:t>
            </a:r>
          </a:p>
          <a:p>
            <a:pPr>
              <a:spcBef>
                <a:spcPts val="600"/>
              </a:spcBef>
            </a:pPr>
            <a:r>
              <a:rPr lang="en-US" sz="2800" dirty="0" smtClean="0"/>
              <a:t>Friends</a:t>
            </a:r>
          </a:p>
          <a:p>
            <a:pPr>
              <a:spcBef>
                <a:spcPts val="600"/>
              </a:spcBef>
            </a:pPr>
            <a:r>
              <a:rPr lang="en-US" sz="2800" dirty="0" smtClean="0"/>
              <a:t>Offered</a:t>
            </a:r>
            <a:endParaRPr lang="en-US" sz="2800" dirty="0"/>
          </a:p>
        </p:txBody>
      </p:sp>
      <p:sp>
        <p:nvSpPr>
          <p:cNvPr id="4104" name="Text Box 8"/>
          <p:cNvSpPr txBox="1">
            <a:spLocks noChangeArrowheads="1"/>
          </p:cNvSpPr>
          <p:nvPr/>
        </p:nvSpPr>
        <p:spPr bwMode="auto">
          <a:xfrm>
            <a:off x="5029200" y="2057400"/>
            <a:ext cx="2438400" cy="1384995"/>
          </a:xfrm>
          <a:prstGeom prst="rect">
            <a:avLst/>
          </a:prstGeom>
          <a:noFill/>
          <a:ln w="9525">
            <a:solidFill>
              <a:schemeClr val="tx1"/>
            </a:solidFill>
            <a:miter lim="800000"/>
            <a:headEnd/>
            <a:tailEnd/>
          </a:ln>
          <a:effectLst/>
        </p:spPr>
        <p:txBody>
          <a:bodyPr>
            <a:spAutoFit/>
          </a:bodyPr>
          <a:lstStyle/>
          <a:p>
            <a:pPr>
              <a:spcBef>
                <a:spcPct val="50000"/>
              </a:spcBef>
            </a:pPr>
            <a:r>
              <a:rPr lang="en-US" sz="2800" dirty="0" smtClean="0"/>
              <a:t>Number of cigarettes smoked daily</a:t>
            </a:r>
            <a:endParaRPr lang="en-US" sz="2800" dirty="0"/>
          </a:p>
        </p:txBody>
      </p:sp>
      <p:sp>
        <p:nvSpPr>
          <p:cNvPr id="4105" name="Line 9"/>
          <p:cNvSpPr>
            <a:spLocks noChangeShapeType="1"/>
          </p:cNvSpPr>
          <p:nvPr/>
        </p:nvSpPr>
        <p:spPr bwMode="auto">
          <a:xfrm>
            <a:off x="2895600" y="2743200"/>
            <a:ext cx="2133600" cy="0"/>
          </a:xfrm>
          <a:prstGeom prst="line">
            <a:avLst/>
          </a:prstGeom>
          <a:noFill/>
          <a:ln w="9525">
            <a:solidFill>
              <a:schemeClr val="tx1"/>
            </a:solidFill>
            <a:round/>
            <a:headEnd/>
            <a:tailEnd type="triangle" w="lg" len="lg"/>
          </a:ln>
          <a:effectLst/>
        </p:spPr>
        <p:txBody>
          <a:bodyPr/>
          <a:lstStyle/>
          <a:p>
            <a:endParaRPr lang="en-US" sz="2800"/>
          </a:p>
        </p:txBody>
      </p:sp>
      <p:sp>
        <p:nvSpPr>
          <p:cNvPr id="4106" name="Text Box 10"/>
          <p:cNvSpPr txBox="1">
            <a:spLocks noChangeArrowheads="1"/>
          </p:cNvSpPr>
          <p:nvPr/>
        </p:nvSpPr>
        <p:spPr bwMode="auto">
          <a:xfrm>
            <a:off x="685800" y="4572000"/>
            <a:ext cx="2971800" cy="400110"/>
          </a:xfrm>
          <a:prstGeom prst="rect">
            <a:avLst/>
          </a:prstGeom>
          <a:noFill/>
          <a:ln w="9525">
            <a:noFill/>
            <a:miter lim="800000"/>
            <a:headEnd/>
            <a:tailEnd/>
          </a:ln>
          <a:effectLst/>
        </p:spPr>
        <p:txBody>
          <a:bodyPr>
            <a:spAutoFit/>
          </a:bodyPr>
          <a:lstStyle/>
          <a:p>
            <a:pPr>
              <a:spcBef>
                <a:spcPct val="50000"/>
              </a:spcBef>
            </a:pPr>
            <a:r>
              <a:rPr lang="en-US" sz="2000" dirty="0" smtClean="0"/>
              <a:t>Independent variables</a:t>
            </a:r>
            <a:endParaRPr lang="en-US" sz="2000" dirty="0"/>
          </a:p>
        </p:txBody>
      </p:sp>
      <p:sp>
        <p:nvSpPr>
          <p:cNvPr id="4107" name="Text Box 11"/>
          <p:cNvSpPr txBox="1">
            <a:spLocks noChangeArrowheads="1"/>
          </p:cNvSpPr>
          <p:nvPr/>
        </p:nvSpPr>
        <p:spPr bwMode="auto">
          <a:xfrm>
            <a:off x="5029200" y="4572000"/>
            <a:ext cx="2667000" cy="400110"/>
          </a:xfrm>
          <a:prstGeom prst="rect">
            <a:avLst/>
          </a:prstGeom>
          <a:noFill/>
          <a:ln w="9525">
            <a:noFill/>
            <a:miter lim="800000"/>
            <a:headEnd/>
            <a:tailEnd/>
          </a:ln>
          <a:effectLst/>
        </p:spPr>
        <p:txBody>
          <a:bodyPr>
            <a:spAutoFit/>
          </a:bodyPr>
          <a:lstStyle/>
          <a:p>
            <a:pPr>
              <a:spcBef>
                <a:spcPct val="50000"/>
              </a:spcBef>
            </a:pPr>
            <a:r>
              <a:rPr lang="en-US" sz="2000" dirty="0" smtClean="0"/>
              <a:t>Dependent variable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bodyPr>
          <a:lstStyle/>
          <a:p>
            <a:pPr eaLnBrk="1" fontAlgn="auto" hangingPunct="1">
              <a:spcAft>
                <a:spcPts val="0"/>
              </a:spcAft>
              <a:defRPr/>
            </a:pPr>
            <a:r>
              <a:rPr lang="en-US" dirty="0" smtClean="0"/>
              <a:t>Some Network Structural Procedures</a:t>
            </a:r>
          </a:p>
        </p:txBody>
      </p:sp>
      <p:sp>
        <p:nvSpPr>
          <p:cNvPr id="3" name="Content Placeholder 2"/>
          <p:cNvSpPr>
            <a:spLocks noGrp="1"/>
          </p:cNvSpPr>
          <p:nvPr>
            <p:ph idx="1"/>
          </p:nvPr>
        </p:nvSpPr>
        <p:spPr>
          <a:xfrm>
            <a:off x="304800" y="1295400"/>
            <a:ext cx="8839200" cy="5562600"/>
          </a:xfrm>
        </p:spPr>
        <p:txBody>
          <a:bodyPr rtlCol="0">
            <a:normAutofit fontScale="85000" lnSpcReduction="10000"/>
          </a:bodyPr>
          <a:lstStyle/>
          <a:p>
            <a:pPr eaLnBrk="1" fontAlgn="auto" hangingPunct="1">
              <a:spcAft>
                <a:spcPts val="0"/>
              </a:spcAft>
              <a:buFont typeface="Arial" pitchFamily="34" charset="0"/>
              <a:buChar char="•"/>
              <a:defRPr/>
            </a:pPr>
            <a:r>
              <a:rPr lang="en-US" i="1" dirty="0" smtClean="0"/>
              <a:t>Multi-dimensional scaling</a:t>
            </a:r>
            <a:r>
              <a:rPr lang="en-US" dirty="0" smtClean="0"/>
              <a:t> is a procedure used to determine the number and type of dimensions in a data set.  </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i="1" dirty="0" smtClean="0"/>
              <a:t>Factor Analysis</a:t>
            </a:r>
            <a:r>
              <a:rPr lang="en-US" dirty="0" smtClean="0"/>
              <a:t> (also called principal components) is a procedure that attempts to construct groups based on the variability of the alter ties.  Also used in survey research.</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i="1" dirty="0" smtClean="0"/>
              <a:t>Cluster analysis </a:t>
            </a:r>
            <a:r>
              <a:rPr lang="en-US" dirty="0" smtClean="0"/>
              <a:t>is a family of statistical procedures designed to group objects of similar kinds into categories.</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i="1" dirty="0" smtClean="0"/>
              <a:t>Quadratic Assignment Procedure </a:t>
            </a:r>
            <a:r>
              <a:rPr lang="en-US" dirty="0" smtClean="0"/>
              <a:t>is a </a:t>
            </a:r>
            <a:r>
              <a:rPr lang="en-US" i="1" dirty="0" smtClean="0"/>
              <a:t>bootstrap method</a:t>
            </a:r>
            <a:r>
              <a:rPr lang="en-US" dirty="0" smtClean="0"/>
              <a:t> used to determine whether two networks are different.  </a:t>
            </a:r>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sz="4600" b="1" dirty="0" smtClean="0"/>
              <a:t>Acculturation Example</a:t>
            </a:r>
            <a:r>
              <a:rPr lang="en-US" b="1" dirty="0" smtClean="0"/>
              <a:t/>
            </a:r>
            <a:br>
              <a:rPr lang="en-US" b="1" dirty="0" smtClean="0"/>
            </a:br>
            <a:endParaRPr lang="en-US" dirty="0"/>
          </a:p>
        </p:txBody>
      </p:sp>
      <p:graphicFrame>
        <p:nvGraphicFramePr>
          <p:cNvPr id="4" name="Content Placeholder 3"/>
          <p:cNvGraphicFramePr>
            <a:graphicFrameLocks noGrp="1"/>
          </p:cNvGraphicFramePr>
          <p:nvPr>
            <p:ph idx="1"/>
          </p:nvPr>
        </p:nvGraphicFramePr>
        <p:xfrm>
          <a:off x="304800" y="1219200"/>
          <a:ext cx="8534400" cy="2971800"/>
        </p:xfrm>
        <a:graphic>
          <a:graphicData uri="http://schemas.openxmlformats.org/drawingml/2006/table">
            <a:tbl>
              <a:tblPr firstRow="1" bandRow="1">
                <a:tableStyleId>{5C22544A-7EE6-4342-B048-85BDC9FD1C3A}</a:tableStyleId>
              </a:tblPr>
              <a:tblGrid>
                <a:gridCol w="3714044"/>
                <a:gridCol w="2607734"/>
                <a:gridCol w="2212622"/>
              </a:tblGrid>
              <a:tr h="495300">
                <a:tc>
                  <a:txBody>
                    <a:bodyPr/>
                    <a:lstStyle/>
                    <a:p>
                      <a:pPr marL="0" marR="0">
                        <a:spcBef>
                          <a:spcPts val="0"/>
                        </a:spcBef>
                        <a:spcAft>
                          <a:spcPts val="0"/>
                        </a:spcAft>
                      </a:pPr>
                      <a:r>
                        <a:rPr lang="en-US" sz="2000" dirty="0" smtClean="0">
                          <a:latin typeface="Times New Roman"/>
                          <a:ea typeface="Times New Roman"/>
                          <a:cs typeface="Times New Roman"/>
                        </a:rPr>
                        <a:t>Network Structural Metric</a:t>
                      </a:r>
                      <a:endParaRPr lang="en-US" sz="20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Does not smoke</a:t>
                      </a:r>
                    </a:p>
                  </a:txBody>
                  <a:tcPr marL="68580" marR="68580" marT="0" marB="0"/>
                </a:tc>
                <a:tc>
                  <a:txBody>
                    <a:bodyPr/>
                    <a:lstStyle/>
                    <a:p>
                      <a:pPr marL="0" marR="0">
                        <a:spcBef>
                          <a:spcPts val="0"/>
                        </a:spcBef>
                        <a:spcAft>
                          <a:spcPts val="0"/>
                        </a:spcAft>
                      </a:pPr>
                      <a:r>
                        <a:rPr lang="en-US" sz="2000" dirty="0">
                          <a:latin typeface="Times New Roman"/>
                          <a:ea typeface="Times New Roman"/>
                          <a:cs typeface="Times New Roman"/>
                        </a:rPr>
                        <a:t>Smokes</a:t>
                      </a:r>
                    </a:p>
                  </a:txBody>
                  <a:tcPr marL="68580" marR="68580" marT="0" marB="0"/>
                </a:tc>
              </a:tr>
              <a:tr h="495300">
                <a:tc>
                  <a:txBody>
                    <a:bodyPr/>
                    <a:lstStyle/>
                    <a:p>
                      <a:pPr marL="0" marR="0">
                        <a:spcBef>
                          <a:spcPts val="0"/>
                        </a:spcBef>
                        <a:spcAft>
                          <a:spcPts val="0"/>
                        </a:spcAft>
                      </a:pPr>
                      <a:r>
                        <a:rPr lang="en-US" sz="2000">
                          <a:latin typeface="Times New Roman"/>
                          <a:ea typeface="Times New Roman"/>
                          <a:cs typeface="Times New Roman"/>
                        </a:rPr>
                        <a:t>Average degree centrality***</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29</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23</a:t>
                      </a:r>
                    </a:p>
                  </a:txBody>
                  <a:tcPr marL="68580" marR="68580" marT="0" marB="0"/>
                </a:tc>
              </a:tr>
              <a:tr h="495300">
                <a:tc>
                  <a:txBody>
                    <a:bodyPr/>
                    <a:lstStyle/>
                    <a:p>
                      <a:pPr marL="0" marR="0">
                        <a:spcBef>
                          <a:spcPts val="0"/>
                        </a:spcBef>
                        <a:spcAft>
                          <a:spcPts val="0"/>
                        </a:spcAft>
                      </a:pPr>
                      <a:r>
                        <a:rPr lang="en-US" sz="2000">
                          <a:latin typeface="Times New Roman"/>
                          <a:ea typeface="Times New Roman"/>
                          <a:cs typeface="Times New Roman"/>
                        </a:rPr>
                        <a:t>Average closeness centrality</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142</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149</a:t>
                      </a:r>
                    </a:p>
                  </a:txBody>
                  <a:tcPr marL="68580" marR="68580" marT="0" marB="0"/>
                </a:tc>
              </a:tr>
              <a:tr h="495300">
                <a:tc>
                  <a:txBody>
                    <a:bodyPr/>
                    <a:lstStyle/>
                    <a:p>
                      <a:pPr marL="0" marR="0">
                        <a:spcBef>
                          <a:spcPts val="0"/>
                        </a:spcBef>
                        <a:spcAft>
                          <a:spcPts val="0"/>
                        </a:spcAft>
                      </a:pPr>
                      <a:r>
                        <a:rPr lang="en-US" sz="2000">
                          <a:latin typeface="Times New Roman"/>
                          <a:ea typeface="Times New Roman"/>
                          <a:cs typeface="Times New Roman"/>
                        </a:rPr>
                        <a:t>Average betweenness centrality</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1.5</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1.7</a:t>
                      </a:r>
                    </a:p>
                  </a:txBody>
                  <a:tcPr marL="68580" marR="68580" marT="0" marB="0"/>
                </a:tc>
              </a:tr>
              <a:tr h="495300">
                <a:tc>
                  <a:txBody>
                    <a:bodyPr/>
                    <a:lstStyle/>
                    <a:p>
                      <a:pPr marL="0" marR="0">
                        <a:spcBef>
                          <a:spcPts val="0"/>
                        </a:spcBef>
                        <a:spcAft>
                          <a:spcPts val="0"/>
                        </a:spcAft>
                      </a:pPr>
                      <a:r>
                        <a:rPr lang="en-US" sz="2000" dirty="0">
                          <a:latin typeface="Times New Roman"/>
                          <a:ea typeface="Times New Roman"/>
                          <a:cs typeface="Times New Roman"/>
                        </a:rPr>
                        <a:t>Components</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1.4</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1.5</a:t>
                      </a:r>
                    </a:p>
                  </a:txBody>
                  <a:tcPr marL="68580" marR="68580" marT="0" marB="0"/>
                </a:tc>
              </a:tr>
              <a:tr h="495300">
                <a:tc>
                  <a:txBody>
                    <a:bodyPr/>
                    <a:lstStyle/>
                    <a:p>
                      <a:pPr marL="0" marR="0">
                        <a:spcBef>
                          <a:spcPts val="0"/>
                        </a:spcBef>
                        <a:spcAft>
                          <a:spcPts val="0"/>
                        </a:spcAft>
                      </a:pPr>
                      <a:r>
                        <a:rPr lang="en-US" sz="2000" dirty="0">
                          <a:latin typeface="Times New Roman"/>
                          <a:ea typeface="Times New Roman"/>
                          <a:cs typeface="Times New Roman"/>
                        </a:rPr>
                        <a:t>Isolates*</a:t>
                      </a:r>
                    </a:p>
                  </a:txBody>
                  <a:tcPr marL="68580" marR="68580" marT="0" marB="0"/>
                </a:tc>
                <a:tc>
                  <a:txBody>
                    <a:bodyPr/>
                    <a:lstStyle/>
                    <a:p>
                      <a:pPr marL="0" marR="0">
                        <a:spcBef>
                          <a:spcPts val="0"/>
                        </a:spcBef>
                        <a:spcAft>
                          <a:spcPts val="0"/>
                        </a:spcAft>
                      </a:pPr>
                      <a:r>
                        <a:rPr lang="en-US" sz="2000" dirty="0">
                          <a:latin typeface="Times New Roman"/>
                          <a:ea typeface="Times New Roman"/>
                          <a:cs typeface="Times New Roman"/>
                        </a:rPr>
                        <a:t>4</a:t>
                      </a:r>
                    </a:p>
                  </a:txBody>
                  <a:tcPr marL="68580" marR="68580" marT="0" marB="0"/>
                </a:tc>
                <a:tc>
                  <a:txBody>
                    <a:bodyPr/>
                    <a:lstStyle/>
                    <a:p>
                      <a:pPr marL="0" marR="0">
                        <a:spcBef>
                          <a:spcPts val="0"/>
                        </a:spcBef>
                        <a:spcAft>
                          <a:spcPts val="0"/>
                        </a:spcAft>
                      </a:pPr>
                      <a:r>
                        <a:rPr lang="en-US" sz="2000" dirty="0">
                          <a:latin typeface="Times New Roman"/>
                          <a:ea typeface="Times New Roman"/>
                          <a:cs typeface="Times New Roman"/>
                        </a:rPr>
                        <a:t>6</a:t>
                      </a:r>
                    </a:p>
                  </a:txBody>
                  <a:tcPr marL="68580" marR="68580" marT="0" marB="0"/>
                </a:tc>
              </a:tr>
            </a:tbl>
          </a:graphicData>
        </a:graphic>
      </p:graphicFrame>
      <p:sp>
        <p:nvSpPr>
          <p:cNvPr id="431136" name="TextBox 5"/>
          <p:cNvSpPr txBox="1">
            <a:spLocks noChangeArrowheads="1"/>
          </p:cNvSpPr>
          <p:nvPr/>
        </p:nvSpPr>
        <p:spPr bwMode="auto">
          <a:xfrm>
            <a:off x="0" y="4724400"/>
            <a:ext cx="9144000" cy="1878013"/>
          </a:xfrm>
          <a:prstGeom prst="rect">
            <a:avLst/>
          </a:prstGeom>
          <a:noFill/>
          <a:ln w="9525">
            <a:noFill/>
            <a:miter lim="800000"/>
            <a:headEnd/>
            <a:tailEnd/>
          </a:ln>
        </p:spPr>
        <p:txBody>
          <a:bodyPr>
            <a:spAutoFit/>
          </a:bodyPr>
          <a:lstStyle/>
          <a:p>
            <a:pPr>
              <a:buFont typeface="Arial" charset="0"/>
              <a:buChar char="•"/>
            </a:pPr>
            <a:r>
              <a:rPr lang="en-US" sz="2900" dirty="0">
                <a:latin typeface="Calibri" pitchFamily="34" charset="0"/>
              </a:rPr>
              <a:t>  migrants with denser networks are more likely to smoke</a:t>
            </a:r>
          </a:p>
          <a:p>
            <a:pPr>
              <a:buFont typeface="Arial" charset="0"/>
              <a:buChar char="•"/>
            </a:pPr>
            <a:endParaRPr lang="en-US" sz="2900" dirty="0">
              <a:latin typeface="Calibri" pitchFamily="34" charset="0"/>
            </a:endParaRPr>
          </a:p>
          <a:p>
            <a:pPr>
              <a:buFont typeface="Arial" charset="0"/>
              <a:buChar char="•"/>
            </a:pPr>
            <a:r>
              <a:rPr lang="en-US" sz="2900" dirty="0">
                <a:latin typeface="Calibri" pitchFamily="34" charset="0"/>
              </a:rPr>
              <a:t>  but wait… does smoking </a:t>
            </a:r>
            <a:r>
              <a:rPr lang="en-US" sz="2900" dirty="0" smtClean="0">
                <a:latin typeface="Calibri" pitchFamily="34" charset="0"/>
              </a:rPr>
              <a:t>cause </a:t>
            </a:r>
            <a:r>
              <a:rPr lang="en-US" sz="2900" dirty="0">
                <a:latin typeface="Calibri" pitchFamily="34" charset="0"/>
              </a:rPr>
              <a:t>the structural differences   	           or do the structural differences cause smoking?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Title 1"/>
          <p:cNvSpPr>
            <a:spLocks noGrp="1"/>
          </p:cNvSpPr>
          <p:nvPr>
            <p:ph type="title"/>
          </p:nvPr>
        </p:nvSpPr>
        <p:spPr/>
        <p:txBody>
          <a:bodyPr/>
          <a:lstStyle/>
          <a:p>
            <a:pPr eaLnBrk="1" hangingPunct="1"/>
            <a:r>
              <a:rPr lang="en-US" smtClean="0"/>
              <a:t>Some Network Structural Metrics</a:t>
            </a:r>
          </a:p>
        </p:txBody>
      </p:sp>
      <p:sp>
        <p:nvSpPr>
          <p:cNvPr id="3" name="Content Placeholder 2"/>
          <p:cNvSpPr>
            <a:spLocks noGrp="1"/>
          </p:cNvSpPr>
          <p:nvPr>
            <p:ph idx="1"/>
          </p:nvPr>
        </p:nvSpPr>
        <p:spPr>
          <a:xfrm>
            <a:off x="0" y="1600200"/>
            <a:ext cx="9144000" cy="5257800"/>
          </a:xfrm>
        </p:spPr>
        <p:txBody>
          <a:bodyPr rtlCol="0">
            <a:normAutofit fontScale="70000" lnSpcReduction="20000"/>
          </a:bodyPr>
          <a:lstStyle/>
          <a:p>
            <a:pPr eaLnBrk="1" fontAlgn="auto" hangingPunct="1">
              <a:spcAft>
                <a:spcPts val="0"/>
              </a:spcAft>
              <a:buFont typeface="Arial" pitchFamily="34" charset="0"/>
              <a:buChar char="•"/>
              <a:defRPr/>
            </a:pPr>
            <a:r>
              <a:rPr lang="en-US" sz="3400" i="1" dirty="0" smtClean="0"/>
              <a:t>Degree Centrality </a:t>
            </a:r>
            <a:r>
              <a:rPr lang="en-US" sz="3400" dirty="0" smtClean="0"/>
              <a:t>is the number of alters any given alter is directly connected to.  </a:t>
            </a:r>
          </a:p>
          <a:p>
            <a:pPr eaLnBrk="1" fontAlgn="auto" hangingPunct="1">
              <a:spcAft>
                <a:spcPts val="0"/>
              </a:spcAft>
              <a:buFont typeface="Arial" pitchFamily="34" charset="0"/>
              <a:buChar char="•"/>
              <a:defRPr/>
            </a:pPr>
            <a:r>
              <a:rPr lang="en-US" sz="3400" i="1" dirty="0" smtClean="0"/>
              <a:t>Degree Centralization</a:t>
            </a:r>
            <a:r>
              <a:rPr lang="en-US" sz="3400" dirty="0" smtClean="0"/>
              <a:t> is the extent to which the network structure is dominated by a single alter in terms of degree.</a:t>
            </a:r>
          </a:p>
          <a:p>
            <a:pPr eaLnBrk="1" fontAlgn="auto" hangingPunct="1">
              <a:spcAft>
                <a:spcPts val="0"/>
              </a:spcAft>
              <a:buFont typeface="Arial" pitchFamily="34" charset="0"/>
              <a:buChar char="•"/>
              <a:defRPr/>
            </a:pPr>
            <a:r>
              <a:rPr lang="en-US" sz="3400" i="1" dirty="0" smtClean="0"/>
              <a:t>Closeness Centrality</a:t>
            </a:r>
            <a:r>
              <a:rPr lang="en-US" sz="3400" dirty="0" smtClean="0"/>
              <a:t> is the inverse of the distance from that alter to all other alters.  </a:t>
            </a:r>
          </a:p>
          <a:p>
            <a:pPr eaLnBrk="1" fontAlgn="auto" hangingPunct="1">
              <a:spcAft>
                <a:spcPts val="0"/>
              </a:spcAft>
              <a:buFont typeface="Arial" pitchFamily="34" charset="0"/>
              <a:buChar char="•"/>
              <a:defRPr/>
            </a:pPr>
            <a:r>
              <a:rPr lang="en-US" sz="3400" i="1" dirty="0" smtClean="0"/>
              <a:t>Closeness Centralization</a:t>
            </a:r>
            <a:r>
              <a:rPr lang="en-US" sz="3400" dirty="0" smtClean="0"/>
              <a:t> is the extent to which the network structure is dominated by a single alter in terms of closeness.</a:t>
            </a:r>
          </a:p>
          <a:p>
            <a:pPr eaLnBrk="1" fontAlgn="auto" hangingPunct="1">
              <a:spcAft>
                <a:spcPts val="0"/>
              </a:spcAft>
              <a:buFont typeface="Arial" pitchFamily="34" charset="0"/>
              <a:buChar char="•"/>
              <a:defRPr/>
            </a:pPr>
            <a:r>
              <a:rPr lang="en-US" sz="3400" i="1" dirty="0" err="1" smtClean="0"/>
              <a:t>Betweenness</a:t>
            </a:r>
            <a:r>
              <a:rPr lang="en-US" sz="3400" i="1" dirty="0" smtClean="0"/>
              <a:t> centrality</a:t>
            </a:r>
            <a:r>
              <a:rPr lang="en-US" sz="3400" dirty="0" smtClean="0"/>
              <a:t> for a given alter is the number of geodesics (shortest paths) between all alters that the alter is on.  </a:t>
            </a:r>
          </a:p>
          <a:p>
            <a:pPr eaLnBrk="1" fontAlgn="auto" hangingPunct="1">
              <a:spcAft>
                <a:spcPts val="0"/>
              </a:spcAft>
              <a:buFont typeface="Arial" pitchFamily="34" charset="0"/>
              <a:buChar char="•"/>
              <a:defRPr/>
            </a:pPr>
            <a:r>
              <a:rPr lang="en-US" sz="3400" i="1" dirty="0" err="1" smtClean="0"/>
              <a:t>Betweenness</a:t>
            </a:r>
            <a:r>
              <a:rPr lang="en-US" sz="3400" i="1" dirty="0" smtClean="0"/>
              <a:t> Centralization</a:t>
            </a:r>
            <a:r>
              <a:rPr lang="en-US" sz="3400" dirty="0" smtClean="0"/>
              <a:t> is the extent to which the network structure is dominated by a single alter in terms of </a:t>
            </a:r>
            <a:r>
              <a:rPr lang="en-US" sz="3400" dirty="0" err="1" smtClean="0"/>
              <a:t>betweenness</a:t>
            </a:r>
            <a:r>
              <a:rPr lang="en-US" sz="3400" dirty="0" smtClean="0"/>
              <a:t>.</a:t>
            </a:r>
          </a:p>
          <a:p>
            <a:pPr eaLnBrk="1" fontAlgn="auto" hangingPunct="1">
              <a:spcAft>
                <a:spcPts val="0"/>
              </a:spcAft>
              <a:buFont typeface="Arial" pitchFamily="34" charset="0"/>
              <a:buChar char="•"/>
              <a:defRPr/>
            </a:pPr>
            <a:r>
              <a:rPr lang="en-US" sz="3400" i="1" dirty="0" smtClean="0"/>
              <a:t>Components</a:t>
            </a:r>
            <a:r>
              <a:rPr lang="en-US" sz="3400" dirty="0" smtClean="0"/>
              <a:t> are connected graphs within a network.   </a:t>
            </a:r>
          </a:p>
          <a:p>
            <a:pPr eaLnBrk="1" fontAlgn="auto" hangingPunct="1">
              <a:spcAft>
                <a:spcPts val="0"/>
              </a:spcAft>
              <a:buFont typeface="Arial" pitchFamily="34" charset="0"/>
              <a:buChar char="•"/>
              <a:defRPr/>
            </a:pPr>
            <a:r>
              <a:rPr lang="en-US" sz="3400" i="1" dirty="0" smtClean="0"/>
              <a:t>Cliques</a:t>
            </a:r>
            <a:r>
              <a:rPr lang="en-US" sz="3400" dirty="0" smtClean="0"/>
              <a:t> are maximally complete </a:t>
            </a:r>
            <a:r>
              <a:rPr lang="en-US" sz="3400" dirty="0" err="1" smtClean="0"/>
              <a:t>subgraphs</a:t>
            </a:r>
            <a:r>
              <a:rPr lang="en-US" sz="3400" dirty="0" smtClean="0"/>
              <a:t>.  </a:t>
            </a:r>
          </a:p>
          <a:p>
            <a:pPr eaLnBrk="1" fontAlgn="auto" hangingPunct="1">
              <a:spcAft>
                <a:spcPts val="0"/>
              </a:spcAft>
              <a:buFont typeface="Arial" pitchFamily="34" charset="0"/>
              <a:buChar char="•"/>
              <a:defRPr/>
            </a:pPr>
            <a:r>
              <a:rPr lang="en-US" sz="3400" i="1" dirty="0" smtClean="0"/>
              <a:t>Isolates</a:t>
            </a:r>
            <a:r>
              <a:rPr lang="en-US" sz="3400" dirty="0" smtClean="0"/>
              <a:t> are alters who are not tied to anybody else.  </a:t>
            </a:r>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53" name="Rectangle 561"/>
          <p:cNvSpPr>
            <a:spLocks noGrp="1" noChangeArrowheads="1"/>
          </p:cNvSpPr>
          <p:nvPr>
            <p:ph type="title"/>
          </p:nvPr>
        </p:nvSpPr>
        <p:spPr>
          <a:xfrm>
            <a:off x="457200" y="0"/>
            <a:ext cx="8229600" cy="838200"/>
          </a:xfrm>
        </p:spPr>
        <p:txBody>
          <a:bodyPr/>
          <a:lstStyle/>
          <a:p>
            <a:r>
              <a:rPr lang="en-US" sz="2000"/>
              <a:t>Incremental improvement in R square by adding variable in model with acculturation and control variables</a:t>
            </a:r>
          </a:p>
        </p:txBody>
      </p:sp>
      <p:graphicFrame>
        <p:nvGraphicFramePr>
          <p:cNvPr id="111158" name="Group 566"/>
          <p:cNvGraphicFramePr>
            <a:graphicFrameLocks noGrp="1"/>
          </p:cNvGraphicFramePr>
          <p:nvPr>
            <p:ph type="tbl" idx="1"/>
          </p:nvPr>
        </p:nvGraphicFramePr>
        <p:xfrm>
          <a:off x="457200" y="838200"/>
          <a:ext cx="8229600" cy="5699760"/>
        </p:xfrm>
        <a:graphic>
          <a:graphicData uri="http://schemas.openxmlformats.org/drawingml/2006/table">
            <a:tbl>
              <a:tblPr/>
              <a:tblGrid>
                <a:gridCol w="3471863"/>
                <a:gridCol w="966787"/>
                <a:gridCol w="1419225"/>
                <a:gridCol w="1198563"/>
                <a:gridCol w="1173162"/>
              </a:tblGrid>
              <a:tr h="266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Variable</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Health</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Depression</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Smoking</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Children</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Strength of tie</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0.0031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0.0035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Alter sex</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0.0019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0.0024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Frequency of alter contact</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0.0042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0.0169</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0.0043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Where alters live</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0.0003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0.0072</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0.0029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Where alters were born</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0.0005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0.0004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0.0003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Proportion family</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0.0045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0.0019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0.0059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0.0235</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Alter age</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0.0116</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0.0006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0.0298</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Alter race</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0.0183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Alter as confidante</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0.0005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0.0033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0.0267</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0.0003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Alter smoking status</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0.0001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0.0202</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0.1296</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0.0046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Average degree centrality</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0.0035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0.0065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0.0151</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Average closeness centrality</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0.0076</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-0.0002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Average betweenness centrality</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-0.0001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Isolates</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0.0033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0.0046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-0.0003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Components</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0.0051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0.0072</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-0.0008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Core size</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0.0033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0.0035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0.0095</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0.0019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Tm="11144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Combining Composition and Structure</a:t>
            </a:r>
          </a:p>
        </p:txBody>
      </p:sp>
      <p:sp>
        <p:nvSpPr>
          <p:cNvPr id="433154" name="Content Placeholder 2"/>
          <p:cNvSpPr>
            <a:spLocks noGrp="1"/>
          </p:cNvSpPr>
          <p:nvPr>
            <p:ph idx="1"/>
          </p:nvPr>
        </p:nvSpPr>
        <p:spPr>
          <a:xfrm>
            <a:off x="0" y="1600200"/>
            <a:ext cx="9144000" cy="5029200"/>
          </a:xfrm>
        </p:spPr>
        <p:txBody>
          <a:bodyPr/>
          <a:lstStyle/>
          <a:p>
            <a:pPr eaLnBrk="1" hangingPunct="1"/>
            <a:r>
              <a:rPr lang="en-US" smtClean="0"/>
              <a:t>Treating each variable independently assumes composition and structure do not interact</a:t>
            </a:r>
          </a:p>
          <a:p>
            <a:pPr eaLnBrk="1" hangingPunct="1"/>
            <a:endParaRPr lang="en-US" smtClean="0"/>
          </a:p>
          <a:p>
            <a:pPr eaLnBrk="1" hangingPunct="1"/>
            <a:r>
              <a:rPr lang="en-US" smtClean="0"/>
              <a:t>You can only combine structural variables with compositional variables when they are calculated at the level of the alter… </a:t>
            </a:r>
          </a:p>
          <a:p>
            <a:pPr lvl="1" eaLnBrk="1" hangingPunct="1"/>
            <a:r>
              <a:rPr lang="en-US" smtClean="0"/>
              <a:t>Centrality Scores</a:t>
            </a:r>
          </a:p>
          <a:p>
            <a:pPr lvl="1" eaLnBrk="1" hangingPunct="1"/>
            <a:r>
              <a:rPr lang="en-US" smtClean="0"/>
              <a:t>Density</a:t>
            </a:r>
          </a:p>
          <a:p>
            <a:pPr lvl="1" eaLnBrk="1" hangingPunct="1"/>
            <a:r>
              <a:rPr lang="en-US" smtClean="0"/>
              <a:t>whether or not the alter is an isolate</a:t>
            </a:r>
          </a:p>
          <a:p>
            <a:pPr lvl="1" eaLnBrk="1" hangingPunct="1"/>
            <a:endParaRPr lang="en-US" smtClean="0"/>
          </a:p>
          <a:p>
            <a:pPr eaLnBrk="1" hangingPunct="1">
              <a:buFont typeface="Arial" charset="0"/>
              <a:buNone/>
            </a:pPr>
            <a:endParaRPr lang="en-US"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Title 1"/>
          <p:cNvSpPr>
            <a:spLocks noGrp="1"/>
          </p:cNvSpPr>
          <p:nvPr>
            <p:ph type="title"/>
          </p:nvPr>
        </p:nvSpPr>
        <p:spPr>
          <a:xfrm>
            <a:off x="457200" y="0"/>
            <a:ext cx="8229600" cy="1143000"/>
          </a:xfrm>
        </p:spPr>
        <p:txBody>
          <a:bodyPr/>
          <a:lstStyle/>
          <a:p>
            <a:pPr eaLnBrk="1" hangingPunct="1"/>
            <a:r>
              <a:rPr lang="en-US" b="1" smtClean="0"/>
              <a:t>Acculturation Example</a:t>
            </a:r>
            <a:endParaRPr lang="en-US" smtClean="0"/>
          </a:p>
        </p:txBody>
      </p:sp>
      <p:graphicFrame>
        <p:nvGraphicFramePr>
          <p:cNvPr id="4" name="Content Placeholder 3"/>
          <p:cNvGraphicFramePr>
            <a:graphicFrameLocks noGrp="1"/>
          </p:cNvGraphicFramePr>
          <p:nvPr>
            <p:ph idx="1"/>
          </p:nvPr>
        </p:nvGraphicFramePr>
        <p:xfrm>
          <a:off x="228600" y="3810000"/>
          <a:ext cx="8610600" cy="2209801"/>
        </p:xfrm>
        <a:graphic>
          <a:graphicData uri="http://schemas.openxmlformats.org/drawingml/2006/table">
            <a:tbl>
              <a:tblPr firstRow="1" bandRow="1">
                <a:tableStyleId>{5C22544A-7EE6-4342-B048-85BDC9FD1C3A}</a:tableStyleId>
              </a:tblPr>
              <a:tblGrid>
                <a:gridCol w="2870200"/>
                <a:gridCol w="2870200"/>
                <a:gridCol w="2870200"/>
              </a:tblGrid>
              <a:tr h="515385">
                <a:tc>
                  <a:txBody>
                    <a:bodyPr/>
                    <a:lstStyle/>
                    <a:p>
                      <a:pPr marL="0" marR="0">
                        <a:spcBef>
                          <a:spcPts val="0"/>
                        </a:spcBef>
                        <a:spcAft>
                          <a:spcPts val="0"/>
                        </a:spcAft>
                      </a:pPr>
                      <a:endParaRPr lang="en-US" sz="20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dirty="0">
                          <a:latin typeface="Times New Roman"/>
                          <a:ea typeface="Times New Roman"/>
                          <a:cs typeface="Times New Roman"/>
                        </a:rPr>
                        <a:t>Does Not Smoke</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Smokes</a:t>
                      </a:r>
                    </a:p>
                  </a:txBody>
                  <a:tcPr marL="68580" marR="68580" marT="0" marB="0"/>
                </a:tc>
              </a:tr>
              <a:tr h="847208">
                <a:tc>
                  <a:txBody>
                    <a:bodyPr/>
                    <a:lstStyle/>
                    <a:p>
                      <a:pPr marL="0" marR="0">
                        <a:spcBef>
                          <a:spcPts val="0"/>
                        </a:spcBef>
                        <a:spcAft>
                          <a:spcPts val="0"/>
                        </a:spcAft>
                      </a:pPr>
                      <a:r>
                        <a:rPr lang="en-US" sz="2000" dirty="0">
                          <a:latin typeface="Times New Roman"/>
                          <a:ea typeface="Times New Roman"/>
                          <a:cs typeface="Times New Roman"/>
                        </a:rPr>
                        <a:t>Most degree central alter does not smoke</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83</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57</a:t>
                      </a:r>
                    </a:p>
                  </a:txBody>
                  <a:tcPr marL="68580" marR="68580" marT="0" marB="0"/>
                </a:tc>
              </a:tr>
              <a:tr h="847208">
                <a:tc>
                  <a:txBody>
                    <a:bodyPr/>
                    <a:lstStyle/>
                    <a:p>
                      <a:pPr marL="0" marR="0">
                        <a:spcBef>
                          <a:spcPts val="0"/>
                        </a:spcBef>
                        <a:spcAft>
                          <a:spcPts val="0"/>
                        </a:spcAft>
                      </a:pPr>
                      <a:r>
                        <a:rPr lang="en-US" sz="2000">
                          <a:latin typeface="Times New Roman"/>
                          <a:ea typeface="Times New Roman"/>
                          <a:cs typeface="Times New Roman"/>
                        </a:rPr>
                        <a:t>Most degree central alter  smokes</a:t>
                      </a:r>
                    </a:p>
                  </a:txBody>
                  <a:tcPr marL="68580" marR="68580" marT="0" marB="0"/>
                </a:tc>
                <a:tc>
                  <a:txBody>
                    <a:bodyPr/>
                    <a:lstStyle/>
                    <a:p>
                      <a:pPr marL="0" marR="0">
                        <a:spcBef>
                          <a:spcPts val="0"/>
                        </a:spcBef>
                        <a:spcAft>
                          <a:spcPts val="0"/>
                        </a:spcAft>
                      </a:pPr>
                      <a:r>
                        <a:rPr lang="en-US" sz="2000" dirty="0">
                          <a:latin typeface="Times New Roman"/>
                          <a:ea typeface="Times New Roman"/>
                          <a:cs typeface="Times New Roman"/>
                        </a:rPr>
                        <a:t>17</a:t>
                      </a:r>
                    </a:p>
                  </a:txBody>
                  <a:tcPr marL="68580" marR="68580" marT="0" marB="0"/>
                </a:tc>
                <a:tc>
                  <a:txBody>
                    <a:bodyPr/>
                    <a:lstStyle/>
                    <a:p>
                      <a:pPr marL="0" marR="0">
                        <a:spcBef>
                          <a:spcPts val="0"/>
                        </a:spcBef>
                        <a:spcAft>
                          <a:spcPts val="0"/>
                        </a:spcAft>
                      </a:pPr>
                      <a:r>
                        <a:rPr lang="en-US" sz="2000" dirty="0">
                          <a:latin typeface="Times New Roman"/>
                          <a:ea typeface="Times New Roman"/>
                          <a:cs typeface="Times New Roman"/>
                        </a:rPr>
                        <a:t>43</a:t>
                      </a:r>
                    </a:p>
                  </a:txBody>
                  <a:tcPr marL="68580" marR="68580" marT="0" marB="0"/>
                </a:tc>
              </a:tr>
            </a:tbl>
          </a:graphicData>
        </a:graphic>
      </p:graphicFrame>
      <p:graphicFrame>
        <p:nvGraphicFramePr>
          <p:cNvPr id="6" name="Table 5"/>
          <p:cNvGraphicFramePr>
            <a:graphicFrameLocks noGrp="1"/>
          </p:cNvGraphicFramePr>
          <p:nvPr/>
        </p:nvGraphicFramePr>
        <p:xfrm>
          <a:off x="228600" y="1295400"/>
          <a:ext cx="8610600" cy="2133600"/>
        </p:xfrm>
        <a:graphic>
          <a:graphicData uri="http://schemas.openxmlformats.org/drawingml/2006/table">
            <a:tbl>
              <a:tblPr firstRow="1" bandRow="1">
                <a:tableStyleId>{5C22544A-7EE6-4342-B048-85BDC9FD1C3A}</a:tableStyleId>
              </a:tblPr>
              <a:tblGrid>
                <a:gridCol w="2870200"/>
                <a:gridCol w="2870200"/>
                <a:gridCol w="2870200"/>
              </a:tblGrid>
              <a:tr h="217714">
                <a:tc>
                  <a:txBody>
                    <a:bodyPr/>
                    <a:lstStyle/>
                    <a:p>
                      <a:pPr marL="0" marR="0">
                        <a:spcBef>
                          <a:spcPts val="0"/>
                        </a:spcBef>
                        <a:spcAft>
                          <a:spcPts val="0"/>
                        </a:spcAft>
                      </a:pPr>
                      <a:endParaRPr lang="en-US" sz="20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dirty="0">
                          <a:latin typeface="Times New Roman"/>
                          <a:ea typeface="Times New Roman"/>
                          <a:cs typeface="Times New Roman"/>
                        </a:rPr>
                        <a:t>Does Not Smoke</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Smokes</a:t>
                      </a:r>
                    </a:p>
                  </a:txBody>
                  <a:tcPr marL="68580" marR="68580" marT="0" marB="0"/>
                </a:tc>
              </a:tr>
              <a:tr h="653143">
                <a:tc>
                  <a:txBody>
                    <a:bodyPr/>
                    <a:lstStyle/>
                    <a:p>
                      <a:pPr marL="0" marR="0">
                        <a:spcBef>
                          <a:spcPts val="0"/>
                        </a:spcBef>
                        <a:spcAft>
                          <a:spcPts val="0"/>
                        </a:spcAft>
                      </a:pPr>
                      <a:r>
                        <a:rPr lang="en-US" sz="2000" dirty="0">
                          <a:latin typeface="Times New Roman"/>
                          <a:ea typeface="Times New Roman"/>
                          <a:cs typeface="Times New Roman"/>
                        </a:rPr>
                        <a:t>Proportion of smoking alters that are strong ties </a:t>
                      </a:r>
                      <a:endParaRPr lang="en-US" sz="2000" dirty="0" smtClean="0">
                        <a:latin typeface="Times New Roman"/>
                        <a:ea typeface="Times New Roman"/>
                        <a:cs typeface="Times New Roman"/>
                      </a:endParaRPr>
                    </a:p>
                    <a:p>
                      <a:pPr marL="0" marR="0">
                        <a:spcBef>
                          <a:spcPts val="0"/>
                        </a:spcBef>
                        <a:spcAft>
                          <a:spcPts val="0"/>
                        </a:spcAft>
                      </a:pPr>
                      <a:endParaRPr lang="en-US" sz="20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.07</a:t>
                      </a: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.13</a:t>
                      </a:r>
                    </a:p>
                  </a:txBody>
                  <a:tcPr marL="68580" marR="68580" marT="0" marB="0"/>
                </a:tc>
              </a:tr>
              <a:tr h="653143">
                <a:tc>
                  <a:txBody>
                    <a:bodyPr/>
                    <a:lstStyle/>
                    <a:p>
                      <a:pPr marL="0" marR="0">
                        <a:spcBef>
                          <a:spcPts val="0"/>
                        </a:spcBef>
                        <a:spcAft>
                          <a:spcPts val="0"/>
                        </a:spcAft>
                      </a:pPr>
                      <a:r>
                        <a:rPr lang="en-US" sz="2000" dirty="0">
                          <a:latin typeface="Times New Roman"/>
                          <a:ea typeface="Times New Roman"/>
                          <a:cs typeface="Times New Roman"/>
                        </a:rPr>
                        <a:t>Proportion of smoking alters that are confidantes </a:t>
                      </a:r>
                      <a:endParaRPr lang="en-US" sz="2000" dirty="0" smtClean="0">
                        <a:latin typeface="Times New Roman"/>
                        <a:ea typeface="Times New Roman"/>
                        <a:cs typeface="Times New Roman"/>
                      </a:endParaRPr>
                    </a:p>
                    <a:p>
                      <a:pPr marL="0" marR="0">
                        <a:spcBef>
                          <a:spcPts val="0"/>
                        </a:spcBef>
                        <a:spcAft>
                          <a:spcPts val="0"/>
                        </a:spcAft>
                      </a:pPr>
                      <a:endParaRPr lang="en-US" sz="20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a:latin typeface="Times New Roman"/>
                          <a:ea typeface="Times New Roman"/>
                          <a:cs typeface="Times New Roman"/>
                        </a:rPr>
                        <a:t>.08</a:t>
                      </a:r>
                    </a:p>
                  </a:txBody>
                  <a:tcPr marL="68580" marR="68580" marT="0" marB="0"/>
                </a:tc>
                <a:tc>
                  <a:txBody>
                    <a:bodyPr/>
                    <a:lstStyle/>
                    <a:p>
                      <a:pPr marL="0" marR="0">
                        <a:spcBef>
                          <a:spcPts val="0"/>
                        </a:spcBef>
                        <a:spcAft>
                          <a:spcPts val="0"/>
                        </a:spcAft>
                      </a:pPr>
                      <a:r>
                        <a:rPr lang="en-US" sz="2000" dirty="0">
                          <a:latin typeface="Times New Roman"/>
                          <a:ea typeface="Times New Roman"/>
                          <a:cs typeface="Times New Roman"/>
                        </a:rPr>
                        <a:t>.18</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2468562"/>
          </a:xfrm>
        </p:spPr>
        <p:txBody>
          <a:bodyPr rtlCol="0">
            <a:normAutofit fontScale="90000"/>
          </a:bodyPr>
          <a:lstStyle/>
          <a:p>
            <a:pPr eaLnBrk="1" fontAlgn="auto" hangingPunct="1">
              <a:spcAft>
                <a:spcPts val="0"/>
              </a:spcAft>
              <a:defRPr/>
            </a:pPr>
            <a:r>
              <a:rPr lang="en-US" sz="5300" b="1" dirty="0" smtClean="0"/>
              <a:t/>
            </a:r>
            <a:br>
              <a:rPr lang="en-US" sz="5300" b="1" dirty="0" smtClean="0"/>
            </a:br>
            <a:r>
              <a:rPr lang="en-US" sz="5300" b="1" dirty="0" smtClean="0"/>
              <a:t>Personal </a:t>
            </a:r>
            <a:r>
              <a:rPr lang="en-US" sz="5300" b="1" dirty="0"/>
              <a:t>Network </a:t>
            </a:r>
            <a:r>
              <a:rPr lang="en-US" sz="5300" b="1" dirty="0" smtClean="0"/>
              <a:t>Visualizations</a:t>
            </a:r>
            <a:br>
              <a:rPr lang="en-US" sz="5300" b="1" dirty="0" smtClean="0"/>
            </a:br>
            <a:r>
              <a:rPr lang="en-US" sz="4900" b="1" dirty="0" smtClean="0"/>
              <a:t/>
            </a:r>
            <a:br>
              <a:rPr lang="en-US" sz="4900" b="1" dirty="0" smtClean="0"/>
            </a:br>
            <a:r>
              <a:rPr lang="en-US" sz="4900" dirty="0" smtClean="0">
                <a:solidFill>
                  <a:srgbClr val="FF0000"/>
                </a:solidFill>
              </a:rPr>
              <a:t>Hand-Drawn          vs.         Structural</a:t>
            </a:r>
            <a:r>
              <a:rPr lang="en-US" dirty="0"/>
              <a:t/>
            </a:r>
            <a:br>
              <a:rPr lang="en-US" dirty="0"/>
            </a:br>
            <a:endParaRPr lang="en-US" dirty="0"/>
          </a:p>
        </p:txBody>
      </p:sp>
      <p:pic>
        <p:nvPicPr>
          <p:cNvPr id="437250" name="Picture 2"/>
          <p:cNvPicPr>
            <a:picLocks noChangeAspect="1" noChangeArrowheads="1"/>
          </p:cNvPicPr>
          <p:nvPr/>
        </p:nvPicPr>
        <p:blipFill>
          <a:blip r:embed="rId3" cstate="print"/>
          <a:srcRect/>
          <a:stretch>
            <a:fillRect/>
          </a:stretch>
        </p:blipFill>
        <p:spPr bwMode="auto">
          <a:xfrm>
            <a:off x="0" y="2209800"/>
            <a:ext cx="97536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Title 1"/>
          <p:cNvSpPr>
            <a:spLocks noGrp="1"/>
          </p:cNvSpPr>
          <p:nvPr>
            <p:ph type="title"/>
          </p:nvPr>
        </p:nvSpPr>
        <p:spPr>
          <a:xfrm>
            <a:off x="457200" y="0"/>
            <a:ext cx="8229600" cy="1143000"/>
          </a:xfrm>
        </p:spPr>
        <p:txBody>
          <a:bodyPr/>
          <a:lstStyle/>
          <a:p>
            <a:pPr eaLnBrk="1" hangingPunct="1"/>
            <a:r>
              <a:rPr lang="en-US" smtClean="0"/>
              <a:t>Some Notes on Visualization</a:t>
            </a:r>
          </a:p>
        </p:txBody>
      </p:sp>
      <p:sp>
        <p:nvSpPr>
          <p:cNvPr id="3" name="Content Placeholder 2"/>
          <p:cNvSpPr>
            <a:spLocks noGrp="1"/>
          </p:cNvSpPr>
          <p:nvPr>
            <p:ph idx="1"/>
          </p:nvPr>
        </p:nvSpPr>
        <p:spPr>
          <a:xfrm>
            <a:off x="0" y="1219200"/>
            <a:ext cx="9144000" cy="5638800"/>
          </a:xfrm>
        </p:spPr>
        <p:txBody>
          <a:bodyPr rtlCol="0">
            <a:normAutofit lnSpcReduction="10000"/>
          </a:bodyPr>
          <a:lstStyle/>
          <a:p>
            <a:pPr eaLnBrk="1" fontAlgn="auto" hangingPunct="1">
              <a:spcAft>
                <a:spcPts val="0"/>
              </a:spcAft>
              <a:buFont typeface="Arial" pitchFamily="34" charset="0"/>
              <a:buChar char="•"/>
              <a:defRPr/>
            </a:pPr>
            <a:r>
              <a:rPr lang="en-US" dirty="0" smtClean="0"/>
              <a:t>Network visualization lets you quickly identify relationships between several compositional and structural variables simultaneously</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Visualization should be guided by research question</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The way different software algorithms places nodes with respect to one another is meaningful</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Nodes and ties can often be sized, shaped, and colored in various ways to convey </a:t>
            </a:r>
            <a:r>
              <a:rPr lang="en-US" dirty="0" smtClean="0"/>
              <a:t>information</a:t>
            </a:r>
            <a:endParaRPr lang="en-US"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a-ES">
              <a:latin typeface="Calibri" pitchFamily="34" charset="0"/>
            </a:endParaRPr>
          </a:p>
        </p:txBody>
      </p:sp>
      <p:pic>
        <p:nvPicPr>
          <p:cNvPr id="441346" name="Picture 1" descr="Miriam"/>
          <p:cNvPicPr>
            <a:picLocks noChangeAspect="1" noChangeArrowheads="1"/>
          </p:cNvPicPr>
          <p:nvPr/>
        </p:nvPicPr>
        <p:blipFill>
          <a:blip r:embed="rId3" cstate="print"/>
          <a:srcRect/>
          <a:stretch>
            <a:fillRect/>
          </a:stretch>
        </p:blipFill>
        <p:spPr bwMode="auto">
          <a:xfrm>
            <a:off x="685800" y="0"/>
            <a:ext cx="7848600" cy="3962400"/>
          </a:xfrm>
          <a:prstGeom prst="rect">
            <a:avLst/>
          </a:prstGeom>
          <a:noFill/>
          <a:ln w="9525">
            <a:noFill/>
            <a:miter lim="800000"/>
            <a:headEnd/>
            <a:tailEnd/>
          </a:ln>
        </p:spPr>
      </p:pic>
      <p:sp>
        <p:nvSpPr>
          <p:cNvPr id="44134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a-ES">
              <a:latin typeface="Calibri" pitchFamily="34" charset="0"/>
            </a:endParaRPr>
          </a:p>
        </p:txBody>
      </p:sp>
      <p:pic>
        <p:nvPicPr>
          <p:cNvPr id="441348" name="Picture 3" descr="Julian"/>
          <p:cNvPicPr>
            <a:picLocks noChangeAspect="1" noChangeArrowheads="1"/>
          </p:cNvPicPr>
          <p:nvPr/>
        </p:nvPicPr>
        <p:blipFill>
          <a:blip r:embed="rId4" cstate="print"/>
          <a:srcRect/>
          <a:stretch>
            <a:fillRect/>
          </a:stretch>
        </p:blipFill>
        <p:spPr bwMode="auto">
          <a:xfrm>
            <a:off x="685800" y="3124200"/>
            <a:ext cx="7848600" cy="3733800"/>
          </a:xfrm>
          <a:prstGeom prst="rect">
            <a:avLst/>
          </a:prstGeom>
          <a:noFill/>
          <a:ln w="9525">
            <a:noFill/>
            <a:miter lim="800000"/>
            <a:headEnd/>
            <a:tailEnd/>
          </a:ln>
        </p:spPr>
      </p:pic>
      <p:sp>
        <p:nvSpPr>
          <p:cNvPr id="441349" name="TextBox 7"/>
          <p:cNvSpPr txBox="1">
            <a:spLocks noChangeArrowheads="1"/>
          </p:cNvSpPr>
          <p:nvPr/>
        </p:nvSpPr>
        <p:spPr bwMode="auto">
          <a:xfrm>
            <a:off x="4572000" y="3581400"/>
            <a:ext cx="4114800" cy="369888"/>
          </a:xfrm>
          <a:prstGeom prst="rect">
            <a:avLst/>
          </a:prstGeom>
          <a:noFill/>
          <a:ln w="9525">
            <a:noFill/>
            <a:miter lim="800000"/>
            <a:headEnd/>
            <a:tailEnd/>
          </a:ln>
        </p:spPr>
        <p:txBody>
          <a:bodyPr>
            <a:spAutoFit/>
          </a:bodyPr>
          <a:lstStyle/>
          <a:p>
            <a:r>
              <a:rPr lang="en-US">
                <a:latin typeface="Calibri" pitchFamily="34" charset="0"/>
              </a:rPr>
              <a:t>Dominican migrant in Barcelona – age 46</a:t>
            </a:r>
          </a:p>
        </p:txBody>
      </p:sp>
      <p:sp>
        <p:nvSpPr>
          <p:cNvPr id="441350" name="TextBox 8"/>
          <p:cNvSpPr txBox="1">
            <a:spLocks noChangeArrowheads="1"/>
          </p:cNvSpPr>
          <p:nvPr/>
        </p:nvSpPr>
        <p:spPr bwMode="auto">
          <a:xfrm>
            <a:off x="4495800" y="228600"/>
            <a:ext cx="3962400" cy="369888"/>
          </a:xfrm>
          <a:prstGeom prst="rect">
            <a:avLst/>
          </a:prstGeom>
          <a:noFill/>
          <a:ln w="9525">
            <a:noFill/>
            <a:miter lim="800000"/>
            <a:headEnd/>
            <a:tailEnd/>
          </a:ln>
        </p:spPr>
        <p:txBody>
          <a:bodyPr>
            <a:spAutoFit/>
          </a:bodyPr>
          <a:lstStyle/>
          <a:p>
            <a:r>
              <a:rPr lang="en-US">
                <a:latin typeface="Calibri" pitchFamily="34" charset="0"/>
              </a:rPr>
              <a:t>Moroccan migrant in Barcelona – age 36</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5441" name="Rectangle 2"/>
          <p:cNvSpPr>
            <a:spLocks noGrp="1" noChangeArrowheads="1"/>
          </p:cNvSpPr>
          <p:nvPr>
            <p:ph/>
          </p:nvPr>
        </p:nvSpPr>
        <p:spPr>
          <a:xfrm>
            <a:off x="914400" y="1676400"/>
            <a:ext cx="7772400" cy="4449763"/>
          </a:xfrm>
        </p:spPr>
        <p:txBody>
          <a:bodyPr/>
          <a:lstStyle/>
          <a:p>
            <a:endParaRPr lang="ca-ES" smtClean="0"/>
          </a:p>
        </p:txBody>
      </p:sp>
      <p:pic>
        <p:nvPicPr>
          <p:cNvPr id="445442" name="Picture 3"/>
          <p:cNvPicPr>
            <a:picLocks noChangeAspect="1" noChangeArrowheads="1"/>
          </p:cNvPicPr>
          <p:nvPr/>
        </p:nvPicPr>
        <p:blipFill>
          <a:blip r:embed="rId3" cstate="print"/>
          <a:srcRect/>
          <a:stretch>
            <a:fillRect/>
          </a:stretch>
        </p:blipFill>
        <p:spPr bwMode="auto">
          <a:xfrm>
            <a:off x="838200" y="1362075"/>
            <a:ext cx="7442200" cy="5495925"/>
          </a:xfrm>
          <a:prstGeom prst="rect">
            <a:avLst/>
          </a:prstGeom>
          <a:noFill/>
          <a:ln w="9525">
            <a:noFill/>
            <a:miter lim="800000"/>
            <a:headEnd/>
            <a:tailEnd/>
          </a:ln>
        </p:spPr>
      </p:pic>
      <p:sp>
        <p:nvSpPr>
          <p:cNvPr id="445443" name="Text Box 4"/>
          <p:cNvSpPr txBox="1">
            <a:spLocks noChangeArrowheads="1"/>
          </p:cNvSpPr>
          <p:nvPr/>
        </p:nvSpPr>
        <p:spPr bwMode="auto">
          <a:xfrm>
            <a:off x="457200" y="381000"/>
            <a:ext cx="8229600" cy="822325"/>
          </a:xfrm>
          <a:prstGeom prst="rect">
            <a:avLst/>
          </a:prstGeom>
          <a:noFill/>
          <a:ln w="9525">
            <a:noFill/>
            <a:miter lim="800000"/>
            <a:headEnd/>
            <a:tailEnd/>
          </a:ln>
        </p:spPr>
        <p:txBody>
          <a:bodyPr>
            <a:spAutoFit/>
          </a:bodyPr>
          <a:lstStyle/>
          <a:p>
            <a:pPr algn="ctr">
              <a:spcBef>
                <a:spcPct val="50000"/>
              </a:spcBef>
            </a:pPr>
            <a:r>
              <a:rPr lang="en-US" sz="2400"/>
              <a:t>Approach of Juergen Lerner focusing on inter-group ties to create personal network types</a:t>
            </a:r>
          </a:p>
        </p:txBody>
      </p:sp>
    </p:spTree>
  </p:cSld>
  <p:clrMapOvr>
    <a:masterClrMapping/>
  </p:clrMapOvr>
  <p:transition advTm="64513"/>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3600" b="1" dirty="0" smtClean="0"/>
              <a:t>Questions about These Results</a:t>
            </a:r>
            <a:endParaRPr lang="en-US" sz="3600" b="1" dirty="0"/>
          </a:p>
        </p:txBody>
      </p:sp>
      <p:sp>
        <p:nvSpPr>
          <p:cNvPr id="9219" name="Rectangle 3"/>
          <p:cNvSpPr>
            <a:spLocks noGrp="1" noChangeArrowheads="1"/>
          </p:cNvSpPr>
          <p:nvPr>
            <p:ph idx="1"/>
          </p:nvPr>
        </p:nvSpPr>
        <p:spPr/>
        <p:txBody>
          <a:bodyPr/>
          <a:lstStyle/>
          <a:p>
            <a:pPr>
              <a:lnSpc>
                <a:spcPct val="90000"/>
              </a:lnSpc>
            </a:pPr>
            <a:r>
              <a:rPr lang="en-US" dirty="0" smtClean="0"/>
              <a:t>Would knowing more details about the social influences around a person provide greater explanatory power? </a:t>
            </a:r>
            <a:endParaRPr lang="en-US" dirty="0"/>
          </a:p>
          <a:p>
            <a:pPr>
              <a:lnSpc>
                <a:spcPct val="90000"/>
              </a:lnSpc>
            </a:pPr>
            <a:endParaRPr lang="en-US" dirty="0"/>
          </a:p>
          <a:p>
            <a:pPr>
              <a:lnSpc>
                <a:spcPct val="90000"/>
              </a:lnSpc>
            </a:pPr>
            <a:r>
              <a:rPr lang="en-US" dirty="0" smtClean="0"/>
              <a:t>If so, what questions could we ask to acquire these details?</a:t>
            </a:r>
            <a:endParaRPr lang="en-US" dirty="0"/>
          </a:p>
          <a:p>
            <a:pPr>
              <a:lnSpc>
                <a:spcPct val="90000"/>
              </a:lnSpc>
            </a:pPr>
            <a:endParaRPr lang="en-US" dirty="0"/>
          </a:p>
          <a:p>
            <a:pPr>
              <a:lnSpc>
                <a:spcPct val="90000"/>
              </a:lnSpc>
            </a:pPr>
            <a:r>
              <a:rPr lang="en-US" dirty="0" smtClean="0"/>
              <a:t>Does social network analysis provide the kind of details we’re looking for?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7489" name="Picture 2"/>
          <p:cNvPicPr>
            <a:picLocks noChangeAspect="1" noChangeArrowheads="1"/>
          </p:cNvPicPr>
          <p:nvPr/>
        </p:nvPicPr>
        <p:blipFill>
          <a:blip r:embed="rId3" cstate="print"/>
          <a:srcRect/>
          <a:stretch>
            <a:fillRect/>
          </a:stretch>
        </p:blipFill>
        <p:spPr bwMode="auto">
          <a:xfrm>
            <a:off x="844550" y="763588"/>
            <a:ext cx="7453313" cy="5330825"/>
          </a:xfrm>
          <a:prstGeom prst="rect">
            <a:avLst/>
          </a:prstGeom>
          <a:noFill/>
          <a:ln w="9525">
            <a:noFill/>
            <a:miter lim="800000"/>
            <a:headEnd/>
            <a:tailEnd/>
          </a:ln>
        </p:spPr>
      </p:pic>
    </p:spTree>
  </p:cSld>
  <p:clrMapOvr>
    <a:masterClrMapping/>
  </p:clrMapOvr>
  <p:transition advTm="22743"/>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9537" name="Picture 2"/>
          <p:cNvPicPr>
            <a:picLocks noChangeAspect="1" noChangeArrowheads="1"/>
          </p:cNvPicPr>
          <p:nvPr/>
        </p:nvPicPr>
        <p:blipFill>
          <a:blip r:embed="rId3" cstate="print"/>
          <a:srcRect/>
          <a:stretch>
            <a:fillRect/>
          </a:stretch>
        </p:blipFill>
        <p:spPr bwMode="auto">
          <a:xfrm>
            <a:off x="152400" y="342900"/>
            <a:ext cx="8837613" cy="617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Title 3"/>
          <p:cNvSpPr>
            <a:spLocks noGrp="1"/>
          </p:cNvSpPr>
          <p:nvPr>
            <p:ph type="ctrTitle" idx="4294967295"/>
          </p:nvPr>
        </p:nvSpPr>
        <p:spPr>
          <a:xfrm>
            <a:off x="0" y="2130425"/>
            <a:ext cx="7772400" cy="1470025"/>
          </a:xfrm>
        </p:spPr>
        <p:txBody>
          <a:bodyPr/>
          <a:lstStyle/>
          <a:p>
            <a:r>
              <a:rPr lang="en-US" smtClean="0">
                <a:solidFill>
                  <a:srgbClr val="FB2211"/>
                </a:solidFill>
              </a:rPr>
              <a:t>3.</a:t>
            </a:r>
            <a:r>
              <a:rPr lang="en-US" smtClean="0"/>
              <a:t> </a:t>
            </a:r>
            <a:r>
              <a:rPr lang="en-US" b="1" smtClean="0"/>
              <a:t>Workshop with </a:t>
            </a:r>
            <a:r>
              <a:rPr lang="en-US" b="1" smtClean="0">
                <a:solidFill>
                  <a:srgbClr val="FB2211"/>
                </a:solidFill>
              </a:rPr>
              <a:t>EgoNet</a:t>
            </a:r>
            <a:endParaRPr lang="en-US" b="1"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Title 1"/>
          <p:cNvSpPr>
            <a:spLocks noGrp="1"/>
          </p:cNvSpPr>
          <p:nvPr>
            <p:ph type="ctrTitle" idx="4294967295"/>
          </p:nvPr>
        </p:nvSpPr>
        <p:spPr>
          <a:xfrm>
            <a:off x="0" y="4763"/>
            <a:ext cx="7772400" cy="1470025"/>
          </a:xfrm>
        </p:spPr>
        <p:txBody>
          <a:bodyPr/>
          <a:lstStyle/>
          <a:p>
            <a:r>
              <a:rPr lang="en-US" smtClean="0"/>
              <a:t>Egonet</a:t>
            </a:r>
          </a:p>
        </p:txBody>
      </p:sp>
      <p:sp>
        <p:nvSpPr>
          <p:cNvPr id="353282" name="Subtitle 2"/>
          <p:cNvSpPr>
            <a:spLocks noGrp="1"/>
          </p:cNvSpPr>
          <p:nvPr>
            <p:ph type="subTitle" idx="4294967295"/>
          </p:nvPr>
        </p:nvSpPr>
        <p:spPr>
          <a:xfrm>
            <a:off x="0" y="1600200"/>
            <a:ext cx="9144000" cy="5257800"/>
          </a:xfrm>
        </p:spPr>
        <p:txBody>
          <a:bodyPr/>
          <a:lstStyle/>
          <a:p>
            <a:pPr marL="457200" indent="-457200"/>
            <a:r>
              <a:rPr lang="en-US" dirty="0" err="1" smtClean="0"/>
              <a:t>Egonet</a:t>
            </a:r>
            <a:r>
              <a:rPr lang="en-US" dirty="0" smtClean="0"/>
              <a:t> is a program for the collection and analysis of egocentric network data. </a:t>
            </a:r>
            <a:endParaRPr lang="en-US" dirty="0" smtClean="0"/>
          </a:p>
          <a:p>
            <a:pPr marL="457200" indent="-457200"/>
            <a:endParaRPr lang="en-US" dirty="0" smtClean="0"/>
          </a:p>
          <a:p>
            <a:pPr marL="457200" indent="-457200"/>
            <a:r>
              <a:rPr lang="en-US" dirty="0" smtClean="0"/>
              <a:t>It helps you create the questionnaire, collect data, and provide global network measures and matrices. </a:t>
            </a:r>
            <a:endParaRPr lang="en-US" dirty="0" smtClean="0"/>
          </a:p>
          <a:p>
            <a:pPr marL="457200" indent="-457200"/>
            <a:endParaRPr lang="en-US" dirty="0" smtClean="0"/>
          </a:p>
          <a:p>
            <a:pPr marL="457200" indent="-457200"/>
            <a:r>
              <a:rPr lang="en-US" dirty="0" smtClean="0"/>
              <a:t>It also provides the means to export data that can be used for further analysis by other software.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32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32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32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2"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Title 1"/>
          <p:cNvSpPr>
            <a:spLocks noGrp="1"/>
          </p:cNvSpPr>
          <p:nvPr>
            <p:ph type="title" idx="4294967295"/>
          </p:nvPr>
        </p:nvSpPr>
        <p:spPr>
          <a:xfrm>
            <a:off x="0" y="4763"/>
            <a:ext cx="8229600" cy="1143000"/>
          </a:xfrm>
        </p:spPr>
        <p:txBody>
          <a:bodyPr/>
          <a:lstStyle/>
          <a:p>
            <a:pPr eaLnBrk="1" hangingPunct="1"/>
            <a:r>
              <a:rPr lang="en-US" dirty="0" err="1" smtClean="0"/>
              <a:t>EgonetQB</a:t>
            </a:r>
            <a:r>
              <a:rPr lang="en-US" dirty="0" smtClean="0"/>
              <a:t> </a:t>
            </a:r>
            <a:r>
              <a:rPr lang="en-US" dirty="0" smtClean="0"/>
              <a:t>Design Screenshot</a:t>
            </a:r>
          </a:p>
        </p:txBody>
      </p:sp>
      <p:pic>
        <p:nvPicPr>
          <p:cNvPr id="402434" name="Picture 2"/>
          <p:cNvPicPr>
            <a:picLocks noChangeAspect="1" noChangeArrowheads="1"/>
          </p:cNvPicPr>
          <p:nvPr/>
        </p:nvPicPr>
        <p:blipFill>
          <a:blip r:embed="rId3" cstate="print"/>
          <a:srcRect/>
          <a:stretch>
            <a:fillRect/>
          </a:stretch>
        </p:blipFill>
        <p:spPr bwMode="auto">
          <a:xfrm>
            <a:off x="0" y="990599"/>
            <a:ext cx="9144000" cy="50843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Title 1"/>
          <p:cNvSpPr>
            <a:spLocks noGrp="1"/>
          </p:cNvSpPr>
          <p:nvPr>
            <p:ph type="title" idx="4294967295"/>
          </p:nvPr>
        </p:nvSpPr>
        <p:spPr>
          <a:xfrm>
            <a:off x="0" y="4763"/>
            <a:ext cx="8229600" cy="757237"/>
          </a:xfrm>
        </p:spPr>
        <p:txBody>
          <a:bodyPr/>
          <a:lstStyle/>
          <a:p>
            <a:pPr eaLnBrk="1" hangingPunct="1"/>
            <a:r>
              <a:rPr lang="en-US" dirty="0" err="1" smtClean="0"/>
              <a:t>EgonetQB</a:t>
            </a:r>
            <a:r>
              <a:rPr lang="en-US" dirty="0" smtClean="0"/>
              <a:t> </a:t>
            </a:r>
            <a:r>
              <a:rPr lang="en-US" dirty="0" smtClean="0"/>
              <a:t>Design Screenshot</a:t>
            </a:r>
          </a:p>
        </p:txBody>
      </p:sp>
      <p:pic>
        <p:nvPicPr>
          <p:cNvPr id="402436" name="Picture 4"/>
          <p:cNvPicPr>
            <a:picLocks noChangeAspect="1" noChangeArrowheads="1"/>
          </p:cNvPicPr>
          <p:nvPr/>
        </p:nvPicPr>
        <p:blipFill>
          <a:blip r:embed="rId3" cstate="print"/>
          <a:srcRect/>
          <a:stretch>
            <a:fillRect/>
          </a:stretch>
        </p:blipFill>
        <p:spPr bwMode="auto">
          <a:xfrm>
            <a:off x="0" y="738188"/>
            <a:ext cx="9128797" cy="6119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Title 1"/>
          <p:cNvSpPr>
            <a:spLocks noGrp="1"/>
          </p:cNvSpPr>
          <p:nvPr>
            <p:ph type="title" idx="4294967295"/>
          </p:nvPr>
        </p:nvSpPr>
        <p:spPr>
          <a:xfrm>
            <a:off x="0" y="4763"/>
            <a:ext cx="8229600" cy="1143000"/>
          </a:xfrm>
        </p:spPr>
        <p:txBody>
          <a:bodyPr/>
          <a:lstStyle/>
          <a:p>
            <a:pPr eaLnBrk="1" hangingPunct="1"/>
            <a:r>
              <a:rPr lang="en-US" smtClean="0"/>
              <a:t>Egonet Design Screenshot</a:t>
            </a:r>
          </a:p>
        </p:txBody>
      </p:sp>
      <p:pic>
        <p:nvPicPr>
          <p:cNvPr id="400387" name="Picture 3"/>
          <p:cNvPicPr>
            <a:picLocks noChangeAspect="1" noChangeArrowheads="1"/>
          </p:cNvPicPr>
          <p:nvPr/>
        </p:nvPicPr>
        <p:blipFill>
          <a:blip r:embed="rId3" cstate="print"/>
          <a:srcRect/>
          <a:stretch>
            <a:fillRect/>
          </a:stretch>
        </p:blipFill>
        <p:spPr bwMode="auto">
          <a:xfrm>
            <a:off x="347410" y="1095374"/>
            <a:ext cx="8415590" cy="516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Title 1"/>
          <p:cNvSpPr>
            <a:spLocks noGrp="1"/>
          </p:cNvSpPr>
          <p:nvPr>
            <p:ph type="title" idx="4294967295"/>
          </p:nvPr>
        </p:nvSpPr>
        <p:spPr>
          <a:xfrm>
            <a:off x="0" y="4763"/>
            <a:ext cx="8229600" cy="1143000"/>
          </a:xfrm>
        </p:spPr>
        <p:txBody>
          <a:bodyPr/>
          <a:lstStyle/>
          <a:p>
            <a:pPr eaLnBrk="1" hangingPunct="1"/>
            <a:r>
              <a:rPr lang="en-US" smtClean="0"/>
              <a:t>Egonet Design Screenshot</a:t>
            </a:r>
          </a:p>
        </p:txBody>
      </p:sp>
      <p:pic>
        <p:nvPicPr>
          <p:cNvPr id="401412" name="Picture 4"/>
          <p:cNvPicPr>
            <a:picLocks noChangeAspect="1" noChangeArrowheads="1"/>
          </p:cNvPicPr>
          <p:nvPr/>
        </p:nvPicPr>
        <p:blipFill>
          <a:blip r:embed="rId3" cstate="print"/>
          <a:srcRect/>
          <a:stretch>
            <a:fillRect/>
          </a:stretch>
        </p:blipFill>
        <p:spPr bwMode="auto">
          <a:xfrm>
            <a:off x="609600" y="990600"/>
            <a:ext cx="8026057" cy="561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p:cNvSpPr>
          <p:nvPr>
            <p:ph type="title"/>
          </p:nvPr>
        </p:nvSpPr>
        <p:spPr/>
        <p:txBody>
          <a:bodyPr/>
          <a:lstStyle/>
          <a:p>
            <a:r>
              <a:rPr lang="es-ES" smtClean="0"/>
              <a:t>Study design</a:t>
            </a:r>
            <a:endParaRPr lang="ca-ES" smtClean="0"/>
          </a:p>
        </p:txBody>
      </p:sp>
      <p:sp>
        <p:nvSpPr>
          <p:cNvPr id="489475" name="Rectangle 3"/>
          <p:cNvSpPr>
            <a:spLocks noGrp="1"/>
          </p:cNvSpPr>
          <p:nvPr>
            <p:ph idx="1"/>
          </p:nvPr>
        </p:nvSpPr>
        <p:spPr>
          <a:xfrm>
            <a:off x="457200" y="1295400"/>
            <a:ext cx="8229600" cy="4525963"/>
          </a:xfrm>
        </p:spPr>
        <p:txBody>
          <a:bodyPr/>
          <a:lstStyle/>
          <a:p>
            <a:pPr>
              <a:lnSpc>
                <a:spcPct val="90000"/>
              </a:lnSpc>
            </a:pPr>
            <a:r>
              <a:rPr lang="es-ES" dirty="0" err="1" smtClean="0"/>
              <a:t>When</a:t>
            </a:r>
            <a:r>
              <a:rPr lang="es-ES" dirty="0" smtClean="0"/>
              <a:t> </a:t>
            </a:r>
            <a:r>
              <a:rPr lang="es-ES" dirty="0" err="1" smtClean="0"/>
              <a:t>you</a:t>
            </a:r>
            <a:r>
              <a:rPr lang="es-ES" dirty="0" smtClean="0"/>
              <a:t> </a:t>
            </a:r>
            <a:r>
              <a:rPr lang="es-ES" dirty="0" err="1" smtClean="0"/>
              <a:t>create</a:t>
            </a:r>
            <a:r>
              <a:rPr lang="es-ES" dirty="0" smtClean="0"/>
              <a:t> a new </a:t>
            </a:r>
            <a:r>
              <a:rPr lang="es-ES" dirty="0" err="1" smtClean="0"/>
              <a:t>Study</a:t>
            </a:r>
            <a:r>
              <a:rPr lang="es-ES" dirty="0" smtClean="0"/>
              <a:t>, </a:t>
            </a:r>
            <a:r>
              <a:rPr lang="es-ES" dirty="0" err="1" smtClean="0"/>
              <a:t>the</a:t>
            </a:r>
            <a:r>
              <a:rPr lang="es-ES" dirty="0" smtClean="0"/>
              <a:t> </a:t>
            </a:r>
            <a:r>
              <a:rPr lang="es-ES" dirty="0" err="1" smtClean="0"/>
              <a:t>database</a:t>
            </a:r>
            <a:endParaRPr lang="es-ES" dirty="0" smtClean="0"/>
          </a:p>
          <a:p>
            <a:pPr>
              <a:lnSpc>
                <a:spcPct val="90000"/>
              </a:lnSpc>
            </a:pPr>
            <a:endParaRPr lang="es-ES" dirty="0" smtClean="0"/>
          </a:p>
          <a:p>
            <a:pPr>
              <a:lnSpc>
                <a:spcPct val="90000"/>
              </a:lnSpc>
            </a:pPr>
            <a:r>
              <a:rPr lang="es-ES" dirty="0" err="1" smtClean="0"/>
              <a:t>The</a:t>
            </a:r>
            <a:r>
              <a:rPr lang="es-ES" dirty="0" smtClean="0"/>
              <a:t> </a:t>
            </a:r>
            <a:r>
              <a:rPr lang="es-ES" dirty="0" err="1" smtClean="0"/>
              <a:t>study</a:t>
            </a:r>
            <a:r>
              <a:rPr lang="es-ES" dirty="0" smtClean="0"/>
              <a:t> </a:t>
            </a:r>
            <a:r>
              <a:rPr lang="es-ES" dirty="0" err="1" smtClean="0"/>
              <a:t>design</a:t>
            </a:r>
            <a:r>
              <a:rPr lang="es-ES" dirty="0" smtClean="0"/>
              <a:t> </a:t>
            </a:r>
            <a:r>
              <a:rPr lang="es-ES" dirty="0" err="1" smtClean="0"/>
              <a:t>is</a:t>
            </a:r>
            <a:r>
              <a:rPr lang="es-ES" dirty="0" smtClean="0"/>
              <a:t> </a:t>
            </a:r>
            <a:r>
              <a:rPr lang="es-ES" dirty="0" err="1" smtClean="0"/>
              <a:t>saved</a:t>
            </a:r>
            <a:r>
              <a:rPr lang="es-ES" dirty="0" smtClean="0"/>
              <a:t> in a </a:t>
            </a:r>
            <a:r>
              <a:rPr lang="es-ES" dirty="0" err="1" smtClean="0"/>
              <a:t>file</a:t>
            </a:r>
            <a:r>
              <a:rPr lang="es-ES" dirty="0" smtClean="0"/>
              <a:t> </a:t>
            </a:r>
            <a:r>
              <a:rPr lang="es-ES" dirty="0" err="1" smtClean="0"/>
              <a:t>named</a:t>
            </a:r>
            <a:r>
              <a:rPr lang="es-ES" dirty="0" smtClean="0"/>
              <a:t> </a:t>
            </a:r>
            <a:r>
              <a:rPr lang="es-ES" b="1" dirty="0" smtClean="0">
                <a:solidFill>
                  <a:srgbClr val="FB2211"/>
                </a:solidFill>
              </a:rPr>
              <a:t>EgoNet</a:t>
            </a:r>
            <a:r>
              <a:rPr lang="es-ES" b="1" dirty="0" smtClean="0">
                <a:solidFill>
                  <a:srgbClr val="FB2211"/>
                </a:solidFill>
              </a:rPr>
              <a:t>.gdb</a:t>
            </a:r>
            <a:r>
              <a:rPr lang="es-ES" dirty="0" smtClean="0"/>
              <a:t>. </a:t>
            </a:r>
            <a:endParaRPr lang="es-ES" dirty="0" smtClean="0"/>
          </a:p>
          <a:p>
            <a:pPr>
              <a:lnSpc>
                <a:spcPct val="90000"/>
              </a:lnSpc>
            </a:pPr>
            <a:endParaRPr lang="es-ES" dirty="0" smtClean="0"/>
          </a:p>
          <a:p>
            <a:pPr>
              <a:lnSpc>
                <a:spcPct val="90000"/>
              </a:lnSpc>
            </a:pPr>
            <a:r>
              <a:rPr lang="es-ES" dirty="0" err="1" smtClean="0"/>
              <a:t>The</a:t>
            </a:r>
            <a:r>
              <a:rPr lang="es-ES" dirty="0" smtClean="0"/>
              <a:t> </a:t>
            </a:r>
            <a:r>
              <a:rPr lang="es-ES" dirty="0" err="1" smtClean="0"/>
              <a:t>study</a:t>
            </a:r>
            <a:r>
              <a:rPr lang="es-ES" dirty="0" smtClean="0"/>
              <a:t> has </a:t>
            </a:r>
            <a:r>
              <a:rPr lang="es-ES" dirty="0" err="1" smtClean="0"/>
              <a:t>four</a:t>
            </a:r>
            <a:r>
              <a:rPr lang="es-ES" dirty="0" smtClean="0"/>
              <a:t> modules, Ego </a:t>
            </a:r>
            <a:r>
              <a:rPr lang="es-ES" dirty="0" err="1" smtClean="0"/>
              <a:t>description</a:t>
            </a:r>
            <a:r>
              <a:rPr lang="es-ES" dirty="0" smtClean="0"/>
              <a:t>, Ego-</a:t>
            </a:r>
            <a:r>
              <a:rPr lang="es-ES" dirty="0" err="1" smtClean="0"/>
              <a:t>Alters</a:t>
            </a:r>
            <a:r>
              <a:rPr lang="es-ES" dirty="0" smtClean="0"/>
              <a:t>’ </a:t>
            </a:r>
            <a:r>
              <a:rPr lang="es-ES" dirty="0" err="1" smtClean="0"/>
              <a:t>name</a:t>
            </a:r>
            <a:r>
              <a:rPr lang="es-ES" dirty="0" smtClean="0"/>
              <a:t> </a:t>
            </a:r>
            <a:r>
              <a:rPr lang="es-ES" dirty="0" err="1" smtClean="0"/>
              <a:t>generator</a:t>
            </a:r>
            <a:r>
              <a:rPr lang="es-ES" dirty="0" smtClean="0"/>
              <a:t>, </a:t>
            </a:r>
            <a:r>
              <a:rPr lang="es-ES" dirty="0" err="1" smtClean="0"/>
              <a:t>Alters</a:t>
            </a:r>
            <a:r>
              <a:rPr lang="es-ES" dirty="0" smtClean="0"/>
              <a:t> </a:t>
            </a:r>
            <a:r>
              <a:rPr lang="es-ES" dirty="0" err="1" smtClean="0"/>
              <a:t>description</a:t>
            </a:r>
            <a:r>
              <a:rPr lang="es-ES" dirty="0" smtClean="0"/>
              <a:t> and Alter-Alter </a:t>
            </a:r>
            <a:r>
              <a:rPr lang="es-ES" dirty="0" err="1" smtClean="0"/>
              <a:t>relationship</a:t>
            </a:r>
            <a:r>
              <a:rPr lang="es-ES" dirty="0" smtClean="0"/>
              <a:t>. </a:t>
            </a:r>
            <a:endParaRPr lang="ca-E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9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94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94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5"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2" name="Picture 2"/>
          <p:cNvPicPr>
            <a:picLocks noGrp="1" noChangeAspect="1" noChangeArrowheads="1"/>
          </p:cNvPicPr>
          <p:nvPr>
            <p:ph idx="1"/>
          </p:nvPr>
        </p:nvPicPr>
        <p:blipFill>
          <a:blip r:embed="rId2" cstate="print"/>
          <a:srcRect/>
          <a:stretch>
            <a:fillRect/>
          </a:stretch>
        </p:blipFill>
        <p:spPr bwMode="auto">
          <a:xfrm>
            <a:off x="1524000" y="-9652"/>
            <a:ext cx="6257374" cy="686765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6237</TotalTime>
  <Words>5692</Words>
  <Application>Microsoft Office PowerPoint</Application>
  <PresentationFormat>On-screen Show (4:3)</PresentationFormat>
  <Paragraphs>1297</Paragraphs>
  <Slides>135</Slides>
  <Notes>118</Notes>
  <HiddenSlides>7</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135</vt:i4>
      </vt:variant>
    </vt:vector>
  </HeadingPairs>
  <TitlesOfParts>
    <vt:vector size="137" baseType="lpstr">
      <vt:lpstr>Flow</vt:lpstr>
      <vt:lpstr>Document</vt:lpstr>
      <vt:lpstr>Social Network Analysis of Personal and Group Networks</vt:lpstr>
      <vt:lpstr>The Plan for Today</vt:lpstr>
      <vt:lpstr>Slide 3</vt:lpstr>
      <vt:lpstr>Example of a Research Design in Social and Behavioral Sciences</vt:lpstr>
      <vt:lpstr>Conclusion</vt:lpstr>
      <vt:lpstr>Social Influences</vt:lpstr>
      <vt:lpstr>Questions (Proxy Measures)</vt:lpstr>
      <vt:lpstr>Predictive Power of Social Influence</vt:lpstr>
      <vt:lpstr>Questions about These Results</vt:lpstr>
      <vt:lpstr>Social influence intervention</vt:lpstr>
      <vt:lpstr>Intervention</vt:lpstr>
      <vt:lpstr>Results of intervention</vt:lpstr>
      <vt:lpstr>Why didn’t this work?</vt:lpstr>
      <vt:lpstr>Factors that make social influence non-generic</vt:lpstr>
      <vt:lpstr>Slide 15</vt:lpstr>
      <vt:lpstr>A bit of History …</vt:lpstr>
      <vt:lpstr>A bit of History …</vt:lpstr>
      <vt:lpstr>For instance …</vt:lpstr>
      <vt:lpstr>Slide 19</vt:lpstr>
      <vt:lpstr>Slide 20</vt:lpstr>
      <vt:lpstr>Two kinds of social network analysis</vt:lpstr>
      <vt:lpstr>Not a Simple Dichotomy</vt:lpstr>
      <vt:lpstr>Slide 23</vt:lpstr>
      <vt:lpstr>Slide 24</vt:lpstr>
      <vt:lpstr>Slide 25</vt:lpstr>
      <vt:lpstr>A note on the term “Egocentric”</vt:lpstr>
      <vt:lpstr>Summary so far</vt:lpstr>
      <vt:lpstr>Slide 28</vt:lpstr>
      <vt:lpstr>Social networks are unique</vt:lpstr>
      <vt:lpstr>Content and shape of a social network may be influenced by many variables</vt:lpstr>
      <vt:lpstr>How a whole network is formed</vt:lpstr>
      <vt:lpstr>How a personal network is formed</vt:lpstr>
      <vt:lpstr>Types of social network data</vt:lpstr>
      <vt:lpstr>Personal Network Composition Attribute summary file</vt:lpstr>
      <vt:lpstr>Social network composition variables</vt:lpstr>
      <vt:lpstr>Percent of alters from host country (personal networks)</vt:lpstr>
      <vt:lpstr>Social Network Structure Adjacency matrix</vt:lpstr>
      <vt:lpstr>Social Network Structural Variables</vt:lpstr>
      <vt:lpstr>Components</vt:lpstr>
      <vt:lpstr>Average Betweenness Centrality</vt:lpstr>
      <vt:lpstr>Sociocentric network data collection</vt:lpstr>
      <vt:lpstr>Slide 42</vt:lpstr>
      <vt:lpstr>Structural measures</vt:lpstr>
      <vt:lpstr>Some applications of sociocentric network analysis</vt:lpstr>
      <vt:lpstr>Some applications of sociocentric network analysis</vt:lpstr>
      <vt:lpstr>Interventions?</vt:lpstr>
      <vt:lpstr>Many variables of interest to social scientists are thought to be influenced by social context</vt:lpstr>
      <vt:lpstr>How could we intervene in this network?</vt:lpstr>
      <vt:lpstr>2. Designing a  Social Network Study</vt:lpstr>
      <vt:lpstr>Make sure you need a network study!</vt:lpstr>
      <vt:lpstr>Sometimes the way we think and talk about who we know does not accurately reflect the social context</vt:lpstr>
      <vt:lpstr>Slide 52</vt:lpstr>
      <vt:lpstr>Prevalence vs. Relationships </vt:lpstr>
      <vt:lpstr>Steps to a personal network survey</vt:lpstr>
      <vt:lpstr>Selecting a Population </vt:lpstr>
      <vt:lpstr>Modes of Survey Research</vt:lpstr>
      <vt:lpstr>Sample Frames</vt:lpstr>
      <vt:lpstr>Example from acculturation study </vt:lpstr>
      <vt:lpstr>Questions about Ego</vt:lpstr>
      <vt:lpstr>Example models from acculturation study Prob&gt;|t| for models using average degree centrality</vt:lpstr>
      <vt:lpstr>Writing Questions</vt:lpstr>
      <vt:lpstr>Name generators</vt:lpstr>
      <vt:lpstr>Variables that might impact how names are recalled</vt:lpstr>
      <vt:lpstr>Ways to control (select) bias</vt:lpstr>
      <vt:lpstr>Limited or unlimited</vt:lpstr>
      <vt:lpstr>Names or initials</vt:lpstr>
      <vt:lpstr>Online relations (Facebook)</vt:lpstr>
      <vt:lpstr>Personal Network Peculiarities</vt:lpstr>
      <vt:lpstr>Acculturation Example</vt:lpstr>
      <vt:lpstr>Other Elicitation Options</vt:lpstr>
      <vt:lpstr>Asking Questions about Alters (Name Interpreters)</vt:lpstr>
      <vt:lpstr>How well do you know…</vt:lpstr>
      <vt:lpstr>Acculturation Example</vt:lpstr>
      <vt:lpstr>Analyzing Compositional Data</vt:lpstr>
      <vt:lpstr>Effect of respondent characteristics on predicting migrants’ smoking</vt:lpstr>
      <vt:lpstr> Effect of compositional variables on migrant smoking </vt:lpstr>
      <vt:lpstr>Asking about Ties Between Alters</vt:lpstr>
      <vt:lpstr>  “How likely is it that Alter A and Alter B talk to each other when you are not around?  That is, how likely is it that they have a relationship independent of you?”   </vt:lpstr>
      <vt:lpstr>Questions about Accuracy</vt:lpstr>
      <vt:lpstr>Some Network Structural Procedures</vt:lpstr>
      <vt:lpstr>Acculturation Example </vt:lpstr>
      <vt:lpstr>Some Network Structural Metrics</vt:lpstr>
      <vt:lpstr>Incremental improvement in R square by adding variable in model with acculturation and control variables</vt:lpstr>
      <vt:lpstr>Combining Composition and Structure</vt:lpstr>
      <vt:lpstr>Acculturation Example</vt:lpstr>
      <vt:lpstr> Personal Network Visualizations  Hand-Drawn          vs.         Structural </vt:lpstr>
      <vt:lpstr>Some Notes on Visualization</vt:lpstr>
      <vt:lpstr>Slide 88</vt:lpstr>
      <vt:lpstr>Slide 89</vt:lpstr>
      <vt:lpstr>Slide 90</vt:lpstr>
      <vt:lpstr>Slide 91</vt:lpstr>
      <vt:lpstr>3. Workshop with EgoNet</vt:lpstr>
      <vt:lpstr>Egonet</vt:lpstr>
      <vt:lpstr>EgonetQB Design Screenshot</vt:lpstr>
      <vt:lpstr>EgonetQB Design Screenshot</vt:lpstr>
      <vt:lpstr>Egonet Design Screenshot</vt:lpstr>
      <vt:lpstr>Egonet Design Screenshot</vt:lpstr>
      <vt:lpstr>Study design</vt:lpstr>
      <vt:lpstr>Slide 99</vt:lpstr>
      <vt:lpstr>Slide 100</vt:lpstr>
      <vt:lpstr>Analysis in Egonet</vt:lpstr>
      <vt:lpstr>Two Classmates’ Networks</vt:lpstr>
      <vt:lpstr>Analysis in VisuaLyzer</vt:lpstr>
      <vt:lpstr>Slide 104</vt:lpstr>
      <vt:lpstr>If there is more time</vt:lpstr>
      <vt:lpstr>The Automatching Procedure</vt:lpstr>
      <vt:lpstr>Overlapping Personal Networks </vt:lpstr>
      <vt:lpstr>4. Examples from our work</vt:lpstr>
      <vt:lpstr>Development of a Social Network Measure of Acculturation and its Application to Immigrant Populations in South Florida and Northeastern Spain</vt:lpstr>
      <vt:lpstr>Visualization of the networks of two sisters  Label = Country of origin, Size = Closeness, Color = Skin color, Shape = Smoking Status</vt:lpstr>
      <vt:lpstr>Slide 111</vt:lpstr>
      <vt:lpstr>Social and Cultural Context of Racial Inequalities in Health</vt:lpstr>
      <vt:lpstr>62-year-old African American female with PhD, Income &gt; $100,000, Skin Color=Dark Brown </vt:lpstr>
      <vt:lpstr>Egocentric author networks</vt:lpstr>
      <vt:lpstr>Example 1: Low H, Low co-authors</vt:lpstr>
      <vt:lpstr>Example 2: Low H, High co-authors</vt:lpstr>
      <vt:lpstr>Example 3: High H, Low co-authors</vt:lpstr>
      <vt:lpstr>Example 4: High H, High co-authors</vt:lpstr>
      <vt:lpstr>Analysis</vt:lpstr>
      <vt:lpstr>Promise &amp; Challenges</vt:lpstr>
      <vt:lpstr>Slide 121</vt:lpstr>
      <vt:lpstr>Personal Network Visualization as a Helpful Interviewing Tool</vt:lpstr>
      <vt:lpstr>Thanks!</vt:lpstr>
      <vt:lpstr>5. Introduction to Vennmaker</vt:lpstr>
      <vt:lpstr>Vennmaker</vt:lpstr>
      <vt:lpstr>Slide 126</vt:lpstr>
      <vt:lpstr>Slide 127</vt:lpstr>
      <vt:lpstr>Final remarks …</vt:lpstr>
      <vt:lpstr>Two-mode personal network</vt:lpstr>
      <vt:lpstr>Relation categories in  Thailand</vt:lpstr>
      <vt:lpstr>Procedure 1: Twenty one respondents freelist in Thai ways that people know each other </vt:lpstr>
      <vt:lpstr>Procedure 2: Twenty one respondents list 30 people they know and apply 26 most frequently occurring categories  </vt:lpstr>
      <vt:lpstr>Affiliation from all respondents</vt:lpstr>
      <vt:lpstr>Graph of relationship between knowing categories</vt:lpstr>
      <vt:lpstr>Egonet Listserv</vt:lpstr>
    </vt:vector>
  </TitlesOfParts>
  <Company>UF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Network Analysis</dc:title>
  <dc:creator>chrism</dc:creator>
  <cp:lastModifiedBy>Eric Jones</cp:lastModifiedBy>
  <cp:revision>178</cp:revision>
  <dcterms:created xsi:type="dcterms:W3CDTF">2010-03-03T15:34:26Z</dcterms:created>
  <dcterms:modified xsi:type="dcterms:W3CDTF">2011-03-28T02:19:31Z</dcterms:modified>
</cp:coreProperties>
</file>